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66" r:id="rId4"/>
    <p:sldId id="269" r:id="rId5"/>
    <p:sldId id="263" r:id="rId6"/>
    <p:sldId id="267" r:id="rId7"/>
    <p:sldId id="268" r:id="rId8"/>
    <p:sldId id="271" r:id="rId9"/>
    <p:sldId id="259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2"/>
    <p:restoredTop sz="93750"/>
  </p:normalViewPr>
  <p:slideViewPr>
    <p:cSldViewPr snapToGrid="0">
      <p:cViewPr varScale="1">
        <p:scale>
          <a:sx n="105" d="100"/>
          <a:sy n="105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AADB-B3AB-E041-A5EC-3CAF53435A3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BB45-D808-1944-A036-5A512AA9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5BB45-D808-1944-A036-5A512AA95C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D6D8-3F3A-19D5-FBE3-250122E36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9AAB2-E64C-590F-0244-3DEECB80B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9950-8E9F-9506-A7AC-E6E23947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0B8C4-C6F6-83EC-7925-ED5874CB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D498-D1B9-DB04-ECC0-C77BC19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7EA6-C59F-C9A9-2AC4-DCAF87DA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91F4E-47B1-7E2F-8863-5525C8E2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B401-B216-0F82-52F1-F28A1913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97BA-1D2D-3254-1A17-21B3C084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0F0BD-7E31-50E3-44B0-707021C3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D53E0-EBB9-F411-360D-D29A00A8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7DA61-4BC9-86AC-2649-A72A69699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3DCB3-7944-AF75-5563-95D01CA6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B4A5-A0BD-FAA9-5E41-D3CBD7B7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B527-434E-B8BB-E77F-E58B4AF5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8F71-3ED0-4640-482E-D2092710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7D80-659B-68E3-BE44-EFEBC803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9E4F-B050-35D7-0303-FC499CF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C4F19-4DB8-6962-D989-BEAA3CDA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2736-1875-4DB4-43E5-7F9B3DD6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9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5C4C-EE9C-43B8-159A-1FF3C5A7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79B6-3920-E5CC-E64F-FD1F28C3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B785-0A6E-3038-4A4F-A638B86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C820-E88B-5D35-F6C3-DE6540F9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EEE34-F405-1E79-0267-182D6E59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E891-2AC9-3C11-B9D4-54458F48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0FFB-6536-737F-53B8-A663A611B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73DFD-BA55-6F7F-41A0-937F4814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58D8-8024-DAD3-3F22-101686B7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2C98C-6F8B-9D71-2365-0B819D3D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E9FA-F5EF-5D4D-2E86-548C3083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3CE-D7BC-8B3A-77D2-C7262035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49E8-1C13-12FF-9B8A-E5B925AF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F3FFF-AF67-0874-D4B8-C7BD96F0C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98410-55A1-BD82-C93D-EF033B2D0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B9DB6-7691-506D-83A0-B0E99BF3F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FB640-9E5C-7FF1-D3CE-1E4EF26E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17A14-46F8-B931-A0CB-BFA38975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EEFDF-55DE-10B0-9C21-A078BFD5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5677-C58C-84D3-E843-87A3B895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0AD6-9B0C-CE2E-58D1-CE2CB636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8CC72-CB5F-36EF-DD31-7A61C0D4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D1D27-EC5B-31AC-08FA-BE266E77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9CFF3-0BC2-CE7D-2863-DFF674E4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E7BE9-89DA-C924-B9CB-2910E15A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097E9-6034-6EC7-97F3-361A9DE2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7FC5-9D29-D1D0-0FF8-7BE5E0FF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9C3F-8AA9-DCB7-CDEB-910AE8C8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0C49-94BB-B7A2-670C-0195F6F2F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E8035-C224-525E-B300-993FD567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2EA93-32F8-B6CA-FDD9-0513D0C9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93EAF-4E3D-AEF0-1BAC-9E1706E9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D49-D592-49B0-831E-BE229B9E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73A96-2B14-F019-F644-FE3C1F69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C36A8-1B9A-A57A-5A45-0D5A8A249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FFC8-28D3-33C2-E977-565AC73D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FAA6-6014-E59A-F217-4452FEE9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ACF8C-989F-0FDE-4F7F-DE9D4F1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5FD37-1D5C-E47A-DE7B-A6A54D5D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DA05-35A5-9E99-E5BD-1D895E9C3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16DD-6ED2-D216-26DF-02AE6773F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7239-E994-3D4A-888C-CDD6595762A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A4B0D-EDC5-E6A8-E304-B60B245BF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B409-4F0D-FF6A-50A7-CADD22770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49F8-A9EE-DA48-8EA1-E17C6CDA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ateresafernandez.com/on-the-horizon/" TargetMode="External"/><Relationship Id="rId2" Type="http://schemas.openxmlformats.org/officeDocument/2006/relationships/hyperlink" Target="https://www.timoaho.com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ropolismag.com/projects/six-art-installations-making-sea-level-rise-visible/" TargetMode="External"/><Relationship Id="rId5" Type="http://schemas.openxmlformats.org/officeDocument/2006/relationships/hyperlink" Target="https://www.kqed.org/science/1978628/to-understand-sea-level-rise-this-climate-artist-wants-you-to-feel-it-in-your-body" TargetMode="External"/><Relationship Id="rId4" Type="http://schemas.openxmlformats.org/officeDocument/2006/relationships/hyperlink" Target="https://anateresafernandez.com/bi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iittyvirta.com/cv/" TargetMode="External"/><Relationship Id="rId7" Type="http://schemas.openxmlformats.org/officeDocument/2006/relationships/hyperlink" Target="https://www.sarahcameronsunde.com/about/" TargetMode="External"/><Relationship Id="rId2" Type="http://schemas.openxmlformats.org/officeDocument/2006/relationships/hyperlink" Target="https://education.nationalgeographic.org/resource/sea-level-r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6pt5.org/" TargetMode="External"/><Relationship Id="rId5" Type="http://schemas.openxmlformats.org/officeDocument/2006/relationships/hyperlink" Target="https://www.weforum.org/agenda/2023/01/art-putting-rising-sea-levels-in-the-spotlight-davos23/" TargetMode="External"/><Relationship Id="rId4" Type="http://schemas.openxmlformats.org/officeDocument/2006/relationships/hyperlink" Target="https://niittyvirta.com/lines-57-59-n-7-16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ew signs on a beach&#10;&#10;Description automatically generated">
            <a:extLst>
              <a:ext uri="{FF2B5EF4-FFF2-40B4-BE49-F238E27FC236}">
                <a16:creationId xmlns:a16="http://schemas.microsoft.com/office/drawing/2014/main" id="{2C659817-7F78-74FE-DE13-6A39E5B40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2"/>
          <a:stretch/>
        </p:blipFill>
        <p:spPr>
          <a:xfrm>
            <a:off x="3049" y="0"/>
            <a:ext cx="1219504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B979A-9D55-E43B-8A28-7232129D7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213" y="376598"/>
            <a:ext cx="6228822" cy="9521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Artists &amp; Sea Level Rise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08869-35F0-D0C0-8775-5DB05654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07" y="376598"/>
            <a:ext cx="2659080" cy="600728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  <a:latin typeface="Georgia" panose="02040502050405020303" pitchFamily="18" charset="0"/>
              </a:rPr>
              <a:t>Ashley Rue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96FC5-88B0-DF54-B690-552FC6384784}"/>
              </a:ext>
            </a:extLst>
          </p:cNvPr>
          <p:cNvSpPr txBox="1"/>
          <p:nvPr/>
        </p:nvSpPr>
        <p:spPr>
          <a:xfrm>
            <a:off x="9057433" y="6129091"/>
            <a:ext cx="29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go_greener_oz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Rising sea levels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320381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3998-5678-B41E-A44A-955759C8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A5B2E-F3E7-C6FC-7717-B979CE570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(n.d.). Bio. Timo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https://www.timoaho.com/about/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Farraige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(2021).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Niittyvirta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photograph.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Fernández, A. T. (2023, November 10). On the Horizon. Ana Teresa Fernández.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https://anateresafernandez.com/on-the-horizon/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Fernández, A. T. (n.d.). Bio. Ana Teresa Fernández.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https://anateresafernandez.com/bio/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go_greener_oz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(2008). Rising sea levels. photograph, Cottesloe Beach, Australia.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Green, G. (n.d.). Sarah Cameron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photograph. 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Höpfner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(2009). Sea-level-rise scheme. photograph. 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Klivans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(2022, March 11). To Understand Sea Level Rise, This Climate Artist Wants You to Feel It in Your Body.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KQED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https://www.kqed.org/science/1978628/to-understand-sea-level-rise-this-climate-artist-wants-you-to-feel-it-in-your-body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LaBerge, B. (2022). Ana Teresa Fernández. photograph. 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Megson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(2022, November 4). Six Artists Making Sea Level Rise Visible. Metropolis.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https://metropolismag.com/projects/six-art-installations-making-sea-level-rise-visible/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1E66-C325-7764-E65A-E5716862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References contd.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927D-5983-53E1-2932-E50052B0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Geographic Society. (2023, October 19). Sea Level Rise. National Geographic.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https://education.nationalgeographic.org/resource/sea-level-rise/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Niittyvirta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(n.d.). CV &amp; Bio.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Niittyvirta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https://niittyvirta.com/cv/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Niittyvirta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(n.d.). Lines (57° 59′ N, 7° 16’W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Niittyvirta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https://niittyvirta.com/lines-57-59-n-7-16w/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Parkes, G. (2023, January 12). Sea level is rising around the world: art is putting it in the spotlight. World Economic Forum.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https://www.weforum.org/agenda/2023/01/art-putting-rising-sea-levels-in-the-spotlight-davos23/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Raymond, N. (2012). Finland Grunge Flag. photograph. 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C. (n.d.-a). 36.5: A Durational Performance with the Sea.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https://www.36pt5.org/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C. (n.d.-b). SARAH CAMERON SUNDE- About. Sarah Cameron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https://www.sarahcameronsunde.com/about/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Vallasjoki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(n.d.). Timo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photograph.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F485-51AC-CDB7-0A25-863339EB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3847711" cy="11064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Sea Level Rise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5F19-7450-E4DC-2F14-42A375F9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Georgia" panose="02040502050405020303" pitchFamily="18" charset="0"/>
              </a:rPr>
              <a:t>“Sea level rise is </a:t>
            </a:r>
            <a:r>
              <a:rPr lang="en-US" sz="1400" b="0" i="0" dirty="0">
                <a:effectLst/>
                <a:latin typeface="Georgia" panose="02040502050405020303" pitchFamily="18" charset="0"/>
              </a:rPr>
              <a:t>an increase in the level of the world’s oceans due to the effects of global warming </a:t>
            </a:r>
            <a:r>
              <a:rPr lang="en-US" sz="1400" dirty="0">
                <a:latin typeface="Georgia" panose="02040502050405020303" pitchFamily="18" charset="0"/>
              </a:rPr>
              <a:t>(National Geographic Society, 2023).”</a:t>
            </a:r>
          </a:p>
          <a:p>
            <a:pPr lvl="1"/>
            <a:r>
              <a:rPr lang="en-US" sz="1400" dirty="0">
                <a:latin typeface="Georgia" panose="02040502050405020303" pitchFamily="18" charset="0"/>
              </a:rPr>
              <a:t>C</a:t>
            </a:r>
            <a:r>
              <a:rPr lang="en-US" sz="1400" b="0" i="0" dirty="0">
                <a:effectLst/>
                <a:latin typeface="Georgia" panose="02040502050405020303" pitchFamily="18" charset="0"/>
              </a:rPr>
              <a:t>reated by excessive greenhouse gas emissions and melted water from glaciers and ice sheets </a:t>
            </a:r>
            <a:r>
              <a:rPr lang="en-US" sz="1400" dirty="0">
                <a:latin typeface="Georgia" panose="02040502050405020303" pitchFamily="18" charset="0"/>
              </a:rPr>
              <a:t>(National Geographic Society, 2023)</a:t>
            </a:r>
            <a:endParaRPr lang="en-US" sz="1400" b="0" i="0" dirty="0">
              <a:effectLst/>
              <a:latin typeface="Georgia" panose="02040502050405020303" pitchFamily="18" charset="0"/>
            </a:endParaRPr>
          </a:p>
          <a:p>
            <a:pPr lvl="1"/>
            <a:r>
              <a:rPr lang="en-US" sz="1400" dirty="0">
                <a:latin typeface="Georgia" panose="02040502050405020303" pitchFamily="18" charset="0"/>
              </a:rPr>
              <a:t>Sea level causes catastrophic consequences for coastal habitants (National Geographic Society, 2023)</a:t>
            </a:r>
          </a:p>
          <a:p>
            <a:pPr lvl="1"/>
            <a:r>
              <a:rPr lang="en-US" sz="1400" dirty="0">
                <a:latin typeface="Georgia" panose="02040502050405020303" pitchFamily="18" charset="0"/>
              </a:rPr>
              <a:t>Nature suffers from lack of basic needs</a:t>
            </a:r>
          </a:p>
          <a:p>
            <a:pPr lvl="2"/>
            <a:r>
              <a:rPr lang="en-US" sz="1400" dirty="0">
                <a:latin typeface="Georgia" panose="02040502050405020303" pitchFamily="18" charset="0"/>
              </a:rPr>
              <a:t>Coastal ecosystems struggle to adapt -&gt; Stripped underwater species -&gt; Loss of coastal food and jobs (Parkes, 2023)</a:t>
            </a:r>
          </a:p>
          <a:p>
            <a:pPr lvl="2"/>
            <a:endParaRPr lang="en-US" sz="1200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sz="1200" dirty="0">
              <a:latin typeface="Georgia" panose="02040502050405020303" pitchFamily="18" charset="0"/>
            </a:endParaRPr>
          </a:p>
          <a:p>
            <a:pPr lvl="1"/>
            <a:endParaRPr lang="en-US" sz="1200" dirty="0">
              <a:latin typeface="Georgia" panose="02040502050405020303" pitchFamily="18" charset="0"/>
            </a:endParaRPr>
          </a:p>
          <a:p>
            <a:pPr lvl="1"/>
            <a:endParaRPr lang="en-US" sz="1200" dirty="0">
              <a:latin typeface="Georgia" panose="02040502050405020303" pitchFamily="18" charset="0"/>
            </a:endParaRPr>
          </a:p>
        </p:txBody>
      </p:sp>
      <p:pic>
        <p:nvPicPr>
          <p:cNvPr id="6" name="Picture 5" descr="Diagram of greenhouse gases in ocean&#10;&#10;Description automatically generated">
            <a:extLst>
              <a:ext uri="{FF2B5EF4-FFF2-40B4-BE49-F238E27FC236}">
                <a16:creationId xmlns:a16="http://schemas.microsoft.com/office/drawing/2014/main" id="{DC60ADA4-F727-9876-7F27-B8D45069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023854"/>
            <a:ext cx="6656832" cy="4709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A81AEB-70BA-E271-4136-FF3599218648}"/>
              </a:ext>
            </a:extLst>
          </p:cNvPr>
          <p:cNvSpPr txBox="1"/>
          <p:nvPr/>
        </p:nvSpPr>
        <p:spPr>
          <a:xfrm>
            <a:off x="6749143" y="5813121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dirty="0" err="1">
                <a:latin typeface="Georgia" panose="02040502050405020303" pitchFamily="18" charset="0"/>
              </a:rPr>
              <a:t>Höpfner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i="1" dirty="0">
                <a:latin typeface="Georgia" panose="02040502050405020303" pitchFamily="18" charset="0"/>
              </a:rPr>
              <a:t>Sea-level-rise scheme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448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8200-90B5-EDD5-C7DB-C07E1947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1098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Sarah Cameron </a:t>
            </a:r>
            <a:r>
              <a:rPr lang="en-US" b="1" dirty="0" err="1">
                <a:latin typeface="Georgia" panose="02040502050405020303" pitchFamily="18" charset="0"/>
              </a:rPr>
              <a:t>Sunde</a:t>
            </a:r>
            <a:endParaRPr lang="en-US" b="1" dirty="0"/>
          </a:p>
        </p:txBody>
      </p:sp>
      <p:pic>
        <p:nvPicPr>
          <p:cNvPr id="5" name="Picture 4" descr="A person sitting on a stool&#10;&#10;Description automatically generated">
            <a:extLst>
              <a:ext uri="{FF2B5EF4-FFF2-40B4-BE49-F238E27FC236}">
                <a16:creationId xmlns:a16="http://schemas.microsoft.com/office/drawing/2014/main" id="{48A9A4FD-ADE0-8874-769C-6E1C5597A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"/>
          <a:stretch/>
        </p:blipFill>
        <p:spPr>
          <a:xfrm>
            <a:off x="1045029" y="471989"/>
            <a:ext cx="3917349" cy="54908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2547D-8B04-8F5F-4253-DBF96FD5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17147"/>
            <a:ext cx="5508171" cy="4080880"/>
          </a:xfrm>
        </p:spPr>
        <p:txBody>
          <a:bodyPr anchor="t">
            <a:normAutofit lnSpcReduction="10000"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I</a:t>
            </a:r>
            <a:r>
              <a:rPr lang="en-US" sz="2200" b="0" i="0" dirty="0">
                <a:effectLst/>
                <a:latin typeface="Georgia" panose="02040502050405020303" pitchFamily="18" charset="0"/>
              </a:rPr>
              <a:t>nterdisciplinary environmental artist and director</a:t>
            </a:r>
          </a:p>
          <a:p>
            <a:r>
              <a:rPr lang="en-US" sz="2200" b="0" i="0" dirty="0">
                <a:effectLst/>
                <a:latin typeface="Georgia" panose="02040502050405020303" pitchFamily="18" charset="0"/>
              </a:rPr>
              <a:t>Performance, video, and socially-engaged public art</a:t>
            </a:r>
          </a:p>
          <a:p>
            <a:r>
              <a:rPr lang="en-US" sz="2200" dirty="0">
                <a:latin typeface="Georgia" panose="02040502050405020303" pitchFamily="18" charset="0"/>
              </a:rPr>
              <a:t>A</a:t>
            </a:r>
            <a:r>
              <a:rPr lang="en-US" sz="2200" b="0" i="0" dirty="0">
                <a:effectLst/>
                <a:latin typeface="Georgia" panose="02040502050405020303" pitchFamily="18" charset="0"/>
              </a:rPr>
              <a:t>warded a </a:t>
            </a:r>
            <a:r>
              <a:rPr lang="en-US" sz="2200" i="0" dirty="0">
                <a:effectLst/>
                <a:latin typeface="Georgia" panose="02040502050405020303" pitchFamily="18" charset="0"/>
              </a:rPr>
              <a:t>Guggenheim Fellowship</a:t>
            </a:r>
          </a:p>
          <a:p>
            <a:pPr lvl="1"/>
            <a:r>
              <a:rPr lang="en-US" sz="2200" dirty="0">
                <a:solidFill>
                  <a:srgbClr val="383838"/>
                </a:solidFill>
                <a:latin typeface="Georgia" panose="02040502050405020303" pitchFamily="18" charset="0"/>
              </a:rPr>
              <a:t>S</a:t>
            </a:r>
            <a:r>
              <a:rPr lang="en-US" sz="2200" b="0" i="0" dirty="0">
                <a:solidFill>
                  <a:srgbClr val="383838"/>
                </a:solidFill>
                <a:effectLst/>
                <a:latin typeface="Georgia" panose="02040502050405020303" pitchFamily="18" charset="0"/>
              </a:rPr>
              <a:t>eries of 9 performances and video artworks made on 6 continents</a:t>
            </a:r>
          </a:p>
          <a:p>
            <a:r>
              <a:rPr lang="en-US" sz="2200" b="0" dirty="0">
                <a:solidFill>
                  <a:srgbClr val="383838"/>
                </a:solidFill>
                <a:latin typeface="Georgia" panose="02040502050405020303" pitchFamily="18" charset="0"/>
              </a:rPr>
              <a:t>Engages public in questions around deep time and our place in environment</a:t>
            </a:r>
          </a:p>
          <a:p>
            <a:r>
              <a:rPr lang="en-US" sz="2200" dirty="0">
                <a:solidFill>
                  <a:srgbClr val="383838"/>
                </a:solidFill>
                <a:latin typeface="Georgia" panose="02040502050405020303" pitchFamily="18" charset="0"/>
              </a:rPr>
              <a:t>Creates interactive situations</a:t>
            </a:r>
            <a:endParaRPr lang="en-US" sz="2200" b="0" dirty="0">
              <a:solidFill>
                <a:srgbClr val="38383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Georgia" panose="02040502050405020303" pitchFamily="18" charset="0"/>
              </a:rPr>
              <a:t>(</a:t>
            </a:r>
            <a:r>
              <a:rPr lang="en-US" sz="2200" dirty="0" err="1">
                <a:latin typeface="Georgia" panose="02040502050405020303" pitchFamily="18" charset="0"/>
              </a:rPr>
              <a:t>Sunde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SARAH CAMERON SUNDE- About</a:t>
            </a:r>
            <a:r>
              <a:rPr lang="en-US" sz="2200" dirty="0">
                <a:latin typeface="Georgia" panose="02040502050405020303" pitchFamily="18" charset="0"/>
              </a:rPr>
              <a:t>)</a:t>
            </a:r>
            <a:endParaRPr lang="en-US" sz="2200" b="0" dirty="0">
              <a:solidFill>
                <a:srgbClr val="383838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sz="2000" b="0" i="0" dirty="0">
              <a:solidFill>
                <a:srgbClr val="383838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DB8866-6FC4-F7F4-BC22-E9387DABCD3D}"/>
              </a:ext>
            </a:extLst>
          </p:cNvPr>
          <p:cNvSpPr txBox="1"/>
          <p:nvPr/>
        </p:nvSpPr>
        <p:spPr>
          <a:xfrm>
            <a:off x="1045029" y="5985901"/>
            <a:ext cx="437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(Green</a:t>
            </a:r>
            <a:r>
              <a:rPr lang="en-US" sz="2000" i="1" dirty="0">
                <a:latin typeface="Georgia" panose="02040502050405020303" pitchFamily="18" charset="0"/>
              </a:rPr>
              <a:t>, Sarah Cameron </a:t>
            </a:r>
            <a:r>
              <a:rPr lang="en-US" sz="2000" i="1" dirty="0" err="1">
                <a:latin typeface="Georgia" panose="02040502050405020303" pitchFamily="18" charset="0"/>
              </a:rPr>
              <a:t>Sunde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560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D85F1B-3302-4DB9-81B1-038ADCE4D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C50FA-C125-43D0-08A6-A28585C0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45" y="3493826"/>
            <a:ext cx="4963791" cy="2475403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36.5 / A Durational Performance with the Sea (2013-2022)</a:t>
            </a:r>
            <a:br>
              <a:rPr lang="en-US" sz="4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group of people standing in water&#10;&#10;Description automatically generated">
            <a:extLst>
              <a:ext uri="{FF2B5EF4-FFF2-40B4-BE49-F238E27FC236}">
                <a16:creationId xmlns:a16="http://schemas.microsoft.com/office/drawing/2014/main" id="{2C6D583A-3F88-0EEA-08AD-AB2211E3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" b="5434"/>
          <a:stretch/>
        </p:blipFill>
        <p:spPr>
          <a:xfrm>
            <a:off x="20" y="10"/>
            <a:ext cx="6095980" cy="3175906"/>
          </a:xfrm>
          <a:custGeom>
            <a:avLst/>
            <a:gdLst/>
            <a:ahLst/>
            <a:cxnLst/>
            <a:rect l="l" t="t" r="r" b="b"/>
            <a:pathLst>
              <a:path w="6096000" h="3175916">
                <a:moveTo>
                  <a:pt x="0" y="0"/>
                </a:moveTo>
                <a:lnTo>
                  <a:pt x="6096000" y="0"/>
                </a:lnTo>
                <a:lnTo>
                  <a:pt x="6096000" y="3175916"/>
                </a:lnTo>
                <a:lnTo>
                  <a:pt x="6074953" y="3168556"/>
                </a:lnTo>
                <a:cubicBezTo>
                  <a:pt x="6065180" y="3165138"/>
                  <a:pt x="6054705" y="3162334"/>
                  <a:pt x="6041425" y="3161984"/>
                </a:cubicBezTo>
                <a:lnTo>
                  <a:pt x="5978335" y="3173176"/>
                </a:lnTo>
                <a:cubicBezTo>
                  <a:pt x="5953369" y="3176890"/>
                  <a:pt x="5845857" y="3169112"/>
                  <a:pt x="5827638" y="3169738"/>
                </a:cubicBezTo>
                <a:cubicBezTo>
                  <a:pt x="5821882" y="3178743"/>
                  <a:pt x="5799256" y="3174685"/>
                  <a:pt x="5761310" y="3170760"/>
                </a:cubicBezTo>
                <a:cubicBezTo>
                  <a:pt x="5731057" y="3170684"/>
                  <a:pt x="5713719" y="3171961"/>
                  <a:pt x="5696588" y="3173023"/>
                </a:cubicBezTo>
                <a:lnTo>
                  <a:pt x="5682596" y="3173661"/>
                </a:lnTo>
                <a:lnTo>
                  <a:pt x="5575844" y="3148218"/>
                </a:lnTo>
                <a:cubicBezTo>
                  <a:pt x="5455823" y="3136706"/>
                  <a:pt x="5377668" y="3144388"/>
                  <a:pt x="5287401" y="3135195"/>
                </a:cubicBezTo>
                <a:cubicBezTo>
                  <a:pt x="5197135" y="3126002"/>
                  <a:pt x="5202548" y="3115782"/>
                  <a:pt x="5034243" y="3093057"/>
                </a:cubicBezTo>
                <a:cubicBezTo>
                  <a:pt x="4879585" y="3031690"/>
                  <a:pt x="4724928" y="3048859"/>
                  <a:pt x="4570270" y="3026761"/>
                </a:cubicBezTo>
                <a:cubicBezTo>
                  <a:pt x="4488718" y="3050631"/>
                  <a:pt x="4344263" y="2990436"/>
                  <a:pt x="4232462" y="2981221"/>
                </a:cubicBezTo>
                <a:cubicBezTo>
                  <a:pt x="4120662" y="2972005"/>
                  <a:pt x="3986179" y="2970108"/>
                  <a:pt x="3899469" y="2971466"/>
                </a:cubicBezTo>
                <a:cubicBezTo>
                  <a:pt x="3892272" y="2982518"/>
                  <a:pt x="3768985" y="2995342"/>
                  <a:pt x="3710933" y="2958642"/>
                </a:cubicBezTo>
                <a:cubicBezTo>
                  <a:pt x="3583105" y="2956402"/>
                  <a:pt x="3623640" y="2964712"/>
                  <a:pt x="3495164" y="2941478"/>
                </a:cubicBezTo>
                <a:cubicBezTo>
                  <a:pt x="3419432" y="2942273"/>
                  <a:pt x="3339383" y="2952386"/>
                  <a:pt x="3282944" y="2951628"/>
                </a:cubicBezTo>
                <a:cubicBezTo>
                  <a:pt x="3281769" y="2953455"/>
                  <a:pt x="3129759" y="2929645"/>
                  <a:pt x="3085959" y="2922940"/>
                </a:cubicBezTo>
                <a:cubicBezTo>
                  <a:pt x="3042159" y="2916235"/>
                  <a:pt x="3054740" y="2920103"/>
                  <a:pt x="3020146" y="2911397"/>
                </a:cubicBezTo>
                <a:cubicBezTo>
                  <a:pt x="2871334" y="2883584"/>
                  <a:pt x="2762563" y="2883465"/>
                  <a:pt x="2653542" y="2876899"/>
                </a:cubicBezTo>
                <a:cubicBezTo>
                  <a:pt x="2533423" y="2872448"/>
                  <a:pt x="2683271" y="2915174"/>
                  <a:pt x="2510424" y="2888407"/>
                </a:cubicBezTo>
                <a:cubicBezTo>
                  <a:pt x="2506340" y="2898923"/>
                  <a:pt x="2449170" y="2888049"/>
                  <a:pt x="2412523" y="2882673"/>
                </a:cubicBezTo>
                <a:cubicBezTo>
                  <a:pt x="2355021" y="2881306"/>
                  <a:pt x="2382991" y="2891314"/>
                  <a:pt x="2308292" y="2874695"/>
                </a:cubicBezTo>
                <a:lnTo>
                  <a:pt x="2233764" y="2908195"/>
                </a:lnTo>
                <a:cubicBezTo>
                  <a:pt x="2234416" y="2903929"/>
                  <a:pt x="2112578" y="2949704"/>
                  <a:pt x="2089169" y="2948983"/>
                </a:cubicBezTo>
                <a:lnTo>
                  <a:pt x="1901626" y="2945454"/>
                </a:lnTo>
                <a:cubicBezTo>
                  <a:pt x="1851336" y="2959106"/>
                  <a:pt x="1870664" y="2971169"/>
                  <a:pt x="1825089" y="2978820"/>
                </a:cubicBezTo>
                <a:cubicBezTo>
                  <a:pt x="1779514" y="2986471"/>
                  <a:pt x="1746268" y="2976574"/>
                  <a:pt x="1628175" y="2991359"/>
                </a:cubicBezTo>
                <a:cubicBezTo>
                  <a:pt x="1580792" y="3002760"/>
                  <a:pt x="1459893" y="2977867"/>
                  <a:pt x="1367439" y="2991184"/>
                </a:cubicBezTo>
                <a:cubicBezTo>
                  <a:pt x="1369407" y="3003218"/>
                  <a:pt x="1303810" y="3002393"/>
                  <a:pt x="1260431" y="2993313"/>
                </a:cubicBezTo>
                <a:lnTo>
                  <a:pt x="1131986" y="3017812"/>
                </a:lnTo>
                <a:cubicBezTo>
                  <a:pt x="1134074" y="3034431"/>
                  <a:pt x="1115111" y="3023292"/>
                  <a:pt x="1062297" y="3034267"/>
                </a:cubicBezTo>
                <a:cubicBezTo>
                  <a:pt x="1046148" y="3044857"/>
                  <a:pt x="1019464" y="3043729"/>
                  <a:pt x="979009" y="3052795"/>
                </a:cubicBezTo>
                <a:cubicBezTo>
                  <a:pt x="963885" y="3062784"/>
                  <a:pt x="844270" y="3032960"/>
                  <a:pt x="809514" y="3039765"/>
                </a:cubicBezTo>
                <a:cubicBezTo>
                  <a:pt x="773761" y="3042869"/>
                  <a:pt x="775984" y="3025792"/>
                  <a:pt x="686053" y="3027101"/>
                </a:cubicBezTo>
                <a:cubicBezTo>
                  <a:pt x="600190" y="3024844"/>
                  <a:pt x="595882" y="3019147"/>
                  <a:pt x="504370" y="3015625"/>
                </a:cubicBezTo>
                <a:cubicBezTo>
                  <a:pt x="442615" y="3013617"/>
                  <a:pt x="455531" y="3005845"/>
                  <a:pt x="421644" y="3004997"/>
                </a:cubicBezTo>
                <a:cubicBezTo>
                  <a:pt x="377193" y="3017912"/>
                  <a:pt x="307611" y="2981496"/>
                  <a:pt x="274973" y="2996304"/>
                </a:cubicBezTo>
                <a:lnTo>
                  <a:pt x="116340" y="2982098"/>
                </a:lnTo>
                <a:lnTo>
                  <a:pt x="35300" y="2993836"/>
                </a:lnTo>
                <a:cubicBezTo>
                  <a:pt x="29001" y="2994370"/>
                  <a:pt x="18688" y="2993580"/>
                  <a:pt x="6479" y="2992085"/>
                </a:cubicBezTo>
                <a:lnTo>
                  <a:pt x="0" y="2991123"/>
                </a:lnTo>
                <a:close/>
              </a:path>
            </a:pathLst>
          </a:custGeom>
        </p:spPr>
      </p:pic>
      <p:pic>
        <p:nvPicPr>
          <p:cNvPr id="5" name="Picture 4" descr="A couple of people in the water&#10;&#10;Description automatically generated">
            <a:extLst>
              <a:ext uri="{FF2B5EF4-FFF2-40B4-BE49-F238E27FC236}">
                <a16:creationId xmlns:a16="http://schemas.microsoft.com/office/drawing/2014/main" id="{0969306E-6A63-DE27-3827-43C7AFB6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1" r="1219" b="2"/>
          <a:stretch/>
        </p:blipFill>
        <p:spPr>
          <a:xfrm>
            <a:off x="6096000" y="10"/>
            <a:ext cx="6096000" cy="3182262"/>
          </a:xfrm>
          <a:custGeom>
            <a:avLst/>
            <a:gdLst/>
            <a:ahLst/>
            <a:cxnLst/>
            <a:rect l="l" t="t" r="r" b="b"/>
            <a:pathLst>
              <a:path w="6096000" h="3182272">
                <a:moveTo>
                  <a:pt x="0" y="0"/>
                </a:moveTo>
                <a:lnTo>
                  <a:pt x="6096000" y="0"/>
                </a:lnTo>
                <a:lnTo>
                  <a:pt x="6096000" y="2977881"/>
                </a:lnTo>
                <a:lnTo>
                  <a:pt x="6089100" y="2979305"/>
                </a:lnTo>
                <a:cubicBezTo>
                  <a:pt x="6033641" y="2989882"/>
                  <a:pt x="5988719" y="2996128"/>
                  <a:pt x="5963104" y="2993636"/>
                </a:cubicBezTo>
                <a:cubicBezTo>
                  <a:pt x="5792949" y="3029182"/>
                  <a:pt x="5730547" y="3002240"/>
                  <a:pt x="5622676" y="2993454"/>
                </a:cubicBezTo>
                <a:cubicBezTo>
                  <a:pt x="5358705" y="2975083"/>
                  <a:pt x="5242862" y="2994654"/>
                  <a:pt x="5115732" y="2989671"/>
                </a:cubicBezTo>
                <a:cubicBezTo>
                  <a:pt x="4988602" y="2984687"/>
                  <a:pt x="5029567" y="2975639"/>
                  <a:pt x="4859897" y="2963549"/>
                </a:cubicBezTo>
                <a:lnTo>
                  <a:pt x="4391870" y="2926580"/>
                </a:lnTo>
                <a:cubicBezTo>
                  <a:pt x="4327296" y="2956949"/>
                  <a:pt x="4071930" y="2902434"/>
                  <a:pt x="4051327" y="2902384"/>
                </a:cubicBezTo>
                <a:cubicBezTo>
                  <a:pt x="3968352" y="2908170"/>
                  <a:pt x="3882315" y="2886803"/>
                  <a:pt x="3767876" y="2899218"/>
                </a:cubicBezTo>
                <a:cubicBezTo>
                  <a:pt x="3761563" y="2910695"/>
                  <a:pt x="3759706" y="2886579"/>
                  <a:pt x="3607318" y="2887826"/>
                </a:cubicBezTo>
                <a:cubicBezTo>
                  <a:pt x="3517854" y="2911862"/>
                  <a:pt x="3239059" y="2908898"/>
                  <a:pt x="3200813" y="2916134"/>
                </a:cubicBezTo>
                <a:cubicBezTo>
                  <a:pt x="3125330" y="2921689"/>
                  <a:pt x="3104585" y="2900825"/>
                  <a:pt x="3048226" y="2903616"/>
                </a:cubicBezTo>
                <a:cubicBezTo>
                  <a:pt x="3047198" y="2905512"/>
                  <a:pt x="2972947" y="2922104"/>
                  <a:pt x="2930185" y="2925795"/>
                </a:cubicBezTo>
                <a:cubicBezTo>
                  <a:pt x="2887423" y="2929486"/>
                  <a:pt x="2826842" y="2932273"/>
                  <a:pt x="2791651" y="2925762"/>
                </a:cubicBezTo>
                <a:cubicBezTo>
                  <a:pt x="2641026" y="2907373"/>
                  <a:pt x="2577392" y="2897262"/>
                  <a:pt x="2468125" y="2897565"/>
                </a:cubicBezTo>
                <a:cubicBezTo>
                  <a:pt x="2347953" y="2900676"/>
                  <a:pt x="2483169" y="2941985"/>
                  <a:pt x="2308652" y="2926146"/>
                </a:cubicBezTo>
                <a:cubicBezTo>
                  <a:pt x="2305401" y="2936895"/>
                  <a:pt x="2265130" y="2921533"/>
                  <a:pt x="2228153" y="2918475"/>
                </a:cubicBezTo>
                <a:cubicBezTo>
                  <a:pt x="2170686" y="2920724"/>
                  <a:pt x="2206286" y="2945386"/>
                  <a:pt x="2130469" y="2933502"/>
                </a:cubicBezTo>
                <a:lnTo>
                  <a:pt x="2051835" y="2955169"/>
                </a:lnTo>
                <a:cubicBezTo>
                  <a:pt x="2052153" y="2950872"/>
                  <a:pt x="1934201" y="3004193"/>
                  <a:pt x="1910793" y="3004946"/>
                </a:cubicBezTo>
                <a:lnTo>
                  <a:pt x="1758332" y="3027886"/>
                </a:lnTo>
                <a:cubicBezTo>
                  <a:pt x="1709235" y="3044665"/>
                  <a:pt x="1700383" y="3043257"/>
                  <a:pt x="1649704" y="3051307"/>
                </a:cubicBezTo>
                <a:cubicBezTo>
                  <a:pt x="1599024" y="3059359"/>
                  <a:pt x="1520412" y="3098900"/>
                  <a:pt x="1454257" y="3076192"/>
                </a:cubicBezTo>
                <a:cubicBezTo>
                  <a:pt x="1407884" y="3090545"/>
                  <a:pt x="1414359" y="3062092"/>
                  <a:pt x="1323176" y="3081187"/>
                </a:cubicBezTo>
                <a:cubicBezTo>
                  <a:pt x="1269270" y="3084300"/>
                  <a:pt x="1246499" y="3082073"/>
                  <a:pt x="1231798" y="3083652"/>
                </a:cubicBezTo>
                <a:lnTo>
                  <a:pt x="1128386" y="3096270"/>
                </a:lnTo>
                <a:lnTo>
                  <a:pt x="1087572" y="3101257"/>
                </a:lnTo>
                <a:lnTo>
                  <a:pt x="1075937" y="3104255"/>
                </a:lnTo>
                <a:lnTo>
                  <a:pt x="992872" y="3105385"/>
                </a:lnTo>
                <a:cubicBezTo>
                  <a:pt x="955021" y="3105296"/>
                  <a:pt x="904630" y="3125038"/>
                  <a:pt x="891882" y="3122691"/>
                </a:cubicBezTo>
                <a:cubicBezTo>
                  <a:pt x="784087" y="3112356"/>
                  <a:pt x="829281" y="3133000"/>
                  <a:pt x="715888" y="3127380"/>
                </a:cubicBezTo>
                <a:cubicBezTo>
                  <a:pt x="637116" y="3116268"/>
                  <a:pt x="537472" y="3131012"/>
                  <a:pt x="399964" y="3152096"/>
                </a:cubicBezTo>
                <a:lnTo>
                  <a:pt x="310170" y="3146040"/>
                </a:lnTo>
                <a:lnTo>
                  <a:pt x="251771" y="3165636"/>
                </a:lnTo>
                <a:cubicBezTo>
                  <a:pt x="208442" y="3181313"/>
                  <a:pt x="136178" y="3149360"/>
                  <a:pt x="104780" y="3166182"/>
                </a:cubicBezTo>
                <a:cubicBezTo>
                  <a:pt x="55782" y="3185117"/>
                  <a:pt x="29223" y="3184417"/>
                  <a:pt x="8274" y="3178809"/>
                </a:cubicBezTo>
                <a:lnTo>
                  <a:pt x="0" y="317591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C932-F668-B832-ED17-586ED3CD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3493826"/>
            <a:ext cx="5813948" cy="3182261"/>
          </a:xfrm>
        </p:spPr>
        <p:txBody>
          <a:bodyPr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Inspired to create </a:t>
            </a:r>
            <a:r>
              <a:rPr 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 </a:t>
            </a:r>
            <a:r>
              <a:rPr 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Hurricane Sandy hit NYC in 2012 </a:t>
            </a:r>
            <a:r>
              <a:rPr lang="en-US" sz="2000" dirty="0">
                <a:latin typeface="Georgia" panose="02040502050405020303" pitchFamily="18" charset="0"/>
              </a:rPr>
              <a:t>(Parkes, 2023)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(in order)</a:t>
            </a:r>
            <a:r>
              <a:rPr 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Maine, Mexico, California, The Netherlands, Bangladesh, Brazil, Kenya, New Zealand, and New York 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Stands for an entire tide cycle in seawater for water rise and fall against the body – about </a:t>
            </a:r>
            <a:r>
              <a:rPr lang="en-US" sz="2000" u="sng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hours </a:t>
            </a:r>
            <a:r>
              <a:rPr lang="en-US" sz="2000" dirty="0">
                <a:latin typeface="Georgia" panose="02040502050405020303" pitchFamily="18" charset="0"/>
              </a:rPr>
              <a:t>(Parkes, 2023)</a:t>
            </a:r>
            <a:endParaRPr lang="en-US" sz="2000" kern="1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34E36-95B7-EEDD-69EA-EAB6A1A898EA}"/>
              </a:ext>
            </a:extLst>
          </p:cNvPr>
          <p:cNvSpPr txBox="1"/>
          <p:nvPr/>
        </p:nvSpPr>
        <p:spPr>
          <a:xfrm>
            <a:off x="0" y="3048876"/>
            <a:ext cx="499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(</a:t>
            </a:r>
            <a:r>
              <a:rPr lang="en-US" sz="1400" dirty="0" err="1">
                <a:latin typeface="Georgia" panose="02040502050405020303" pitchFamily="18" charset="0"/>
              </a:rPr>
              <a:t>Sunde</a:t>
            </a:r>
            <a:r>
              <a:rPr lang="en-US" sz="1400" dirty="0">
                <a:latin typeface="Georgia" panose="02040502050405020303" pitchFamily="18" charset="0"/>
              </a:rPr>
              <a:t>, </a:t>
            </a:r>
            <a:r>
              <a:rPr lang="en-US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36.5: A Durational Performance with the Sea</a:t>
            </a:r>
            <a:r>
              <a:rPr lang="en-US" sz="14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E2DB6-2625-B2CE-BA17-4755E8FEF579}"/>
              </a:ext>
            </a:extLst>
          </p:cNvPr>
          <p:cNvSpPr txBox="1"/>
          <p:nvPr/>
        </p:nvSpPr>
        <p:spPr>
          <a:xfrm>
            <a:off x="7867649" y="2986010"/>
            <a:ext cx="561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(</a:t>
            </a:r>
            <a:r>
              <a:rPr lang="en-US" sz="1400" dirty="0" err="1">
                <a:latin typeface="Georgia" panose="02040502050405020303" pitchFamily="18" charset="0"/>
              </a:rPr>
              <a:t>Sunde</a:t>
            </a:r>
            <a:r>
              <a:rPr lang="en-US" sz="1400" dirty="0">
                <a:latin typeface="Georgia" panose="02040502050405020303" pitchFamily="18" charset="0"/>
              </a:rPr>
              <a:t>, </a:t>
            </a:r>
            <a:r>
              <a:rPr lang="en-US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36.5: A Durational Performance with the Sea</a:t>
            </a:r>
            <a:r>
              <a:rPr lang="en-US" sz="1400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467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54F66B-3BF3-4495-BAEE-BEB2B018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E3129-2426-0A9D-E716-BC63E773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874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atin typeface="Georgia" panose="02040502050405020303" pitchFamily="18" charset="0"/>
              </a:rPr>
              <a:t>Ana Teresa Fernandez </a:t>
            </a:r>
            <a:endParaRPr lang="en-US" sz="5200" b="1" dirty="0"/>
          </a:p>
        </p:txBody>
      </p:sp>
      <p:pic>
        <p:nvPicPr>
          <p:cNvPr id="5" name="Content Placeholder 4" descr="A person in a vest&#10;&#10;Description automatically generated">
            <a:extLst>
              <a:ext uri="{FF2B5EF4-FFF2-40B4-BE49-F238E27FC236}">
                <a16:creationId xmlns:a16="http://schemas.microsoft.com/office/drawing/2014/main" id="{18547146-176E-D30E-227A-E5E7A33A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8" y="603504"/>
            <a:ext cx="3988155" cy="5577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34618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924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EF7796-B08A-2D9C-B209-4B6C11AB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874" y="3208401"/>
            <a:ext cx="6272784" cy="335038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Started career from growing up in Tampico, Mexico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Stench in air from oil refineries on beach trips </a:t>
            </a:r>
          </a:p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Resides in San Francisco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Performance, video, photography, painting, and sculpture </a:t>
            </a:r>
            <a:r>
              <a:rPr lang="en-US" sz="2000" dirty="0">
                <a:latin typeface="Georgia" panose="02040502050405020303" pitchFamily="18" charset="0"/>
              </a:rPr>
              <a:t>(Fernández, Bio)</a:t>
            </a:r>
            <a:endParaRPr lang="en-US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1"/>
            <a:r>
              <a:rPr lang="en-US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Subjects: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Land, history, gender, climate, and culture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Enacted narratives bring what binds and divides us as humans to surface </a:t>
            </a:r>
            <a:r>
              <a:rPr lang="en-US" sz="2000" dirty="0">
                <a:latin typeface="Georgia" panose="02040502050405020303" pitchFamily="18" charset="0"/>
              </a:rPr>
              <a:t>(Fernández, Bio)</a:t>
            </a:r>
            <a:endParaRPr 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38056-3A63-4918-A08D-463DAFD8C97A}"/>
              </a:ext>
            </a:extLst>
          </p:cNvPr>
          <p:cNvSpPr txBox="1"/>
          <p:nvPr/>
        </p:nvSpPr>
        <p:spPr>
          <a:xfrm>
            <a:off x="1615555" y="6176200"/>
            <a:ext cx="448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(LaBerge, 2022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5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DB9AF-7D8D-59C4-547B-44695736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321630" cy="1106424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Georgia" panose="02040502050405020303" pitchFamily="18" charset="0"/>
              </a:rPr>
              <a:t>On the Horizon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9A6879E-5E8F-5961-B8DE-FBB3CADE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321630" cy="377039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4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“Sea bodies: Extension of the body of water.” – Ana Teresa Fernandez 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400" dirty="0">
                <a:solidFill>
                  <a:srgbClr val="04151A"/>
                </a:solidFill>
                <a:latin typeface="Georgia" panose="02040502050405020303" pitchFamily="18" charset="0"/>
              </a:rPr>
              <a:t>B</a:t>
            </a:r>
            <a:r>
              <a:rPr lang="en-US" sz="2400" b="0" i="0" dirty="0">
                <a:solidFill>
                  <a:srgbClr val="04151A"/>
                </a:solidFill>
                <a:effectLst/>
                <a:latin typeface="Georgia" panose="02040502050405020303" pitchFamily="18" charset="0"/>
              </a:rPr>
              <a:t>eaches in California and Mexico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Klivans</a:t>
            </a:r>
            <a:r>
              <a:rPr lang="en-US" sz="2400" dirty="0">
                <a:latin typeface="Georgia" panose="02040502050405020303" pitchFamily="18" charset="0"/>
              </a:rPr>
              <a:t>, 2022)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4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acrylic resin cylinders filled with seawater from Pacific Ocean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Klivans</a:t>
            </a:r>
            <a:r>
              <a:rPr lang="en-US" sz="2400" dirty="0">
                <a:latin typeface="Georgia" panose="02040502050405020303" pitchFamily="18" charset="0"/>
              </a:rPr>
              <a:t>, 2022)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tabLst>
                <a:tab pos="457200" algn="l"/>
              </a:tabLst>
            </a:pPr>
            <a:r>
              <a:rPr lang="en-US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inches wide and 6 feet tall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shore-line where water ends and lands begins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tabLst>
                <a:tab pos="914400" algn="l"/>
              </a:tabLst>
            </a:pPr>
            <a:r>
              <a:rPr lang="en-US" sz="2400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joins by filling bucks of water to fill tubes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Klivans</a:t>
            </a:r>
            <a:r>
              <a:rPr lang="en-US" sz="2400" dirty="0">
                <a:latin typeface="Georgia" panose="02040502050405020303" pitchFamily="18" charset="0"/>
              </a:rPr>
              <a:t>, 2022)</a:t>
            </a:r>
            <a:endParaRPr lang="en-US" sz="24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A child and child standing next to a large tube on a beach&#10;&#10;Description automatically generated">
            <a:extLst>
              <a:ext uri="{FF2B5EF4-FFF2-40B4-BE49-F238E27FC236}">
                <a16:creationId xmlns:a16="http://schemas.microsoft.com/office/drawing/2014/main" id="{5694CFAB-40E3-5CCD-B7FC-3BC04983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0" y="566928"/>
            <a:ext cx="2017114" cy="2338913"/>
          </a:xfrm>
          <a:prstGeom prst="rect">
            <a:avLst/>
          </a:prstGeom>
        </p:spPr>
      </p:pic>
      <p:pic>
        <p:nvPicPr>
          <p:cNvPr id="5" name="Content Placeholder 4" descr="A person sitting on a beach with clear poles&#10;&#10;Description automatically generated">
            <a:extLst>
              <a:ext uri="{FF2B5EF4-FFF2-40B4-BE49-F238E27FC236}">
                <a16:creationId xmlns:a16="http://schemas.microsoft.com/office/drawing/2014/main" id="{FA14DBFB-002F-8976-FAF4-7D9B35A80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541840"/>
            <a:ext cx="3492133" cy="2364001"/>
          </a:xfrm>
          <a:prstGeom prst="rect">
            <a:avLst/>
          </a:prstGeom>
        </p:spPr>
      </p:pic>
      <p:pic>
        <p:nvPicPr>
          <p:cNvPr id="11" name="Picture 10" descr="A person running through a tube on a beach&#10;&#10;Description automatically generated">
            <a:extLst>
              <a:ext uri="{FF2B5EF4-FFF2-40B4-BE49-F238E27FC236}">
                <a16:creationId xmlns:a16="http://schemas.microsoft.com/office/drawing/2014/main" id="{B17E219E-F7E1-6279-E3BC-D0E4C0945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34105"/>
            <a:ext cx="5740033" cy="3454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0ACBCB-14AB-9BF6-ECFC-67F463A7F37A}"/>
              </a:ext>
            </a:extLst>
          </p:cNvPr>
          <p:cNvSpPr txBox="1"/>
          <p:nvPr/>
        </p:nvSpPr>
        <p:spPr>
          <a:xfrm>
            <a:off x="6183090" y="197596"/>
            <a:ext cx="253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(Fernández, 2022)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FE44F-740F-35C9-41B0-9C31056480F2}"/>
              </a:ext>
            </a:extLst>
          </p:cNvPr>
          <p:cNvSpPr txBox="1"/>
          <p:nvPr/>
        </p:nvSpPr>
        <p:spPr>
          <a:xfrm>
            <a:off x="8200204" y="6488668"/>
            <a:ext cx="253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(Fernández, 2023)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68188-BB68-950E-9A26-DEAFBA0C355F}"/>
              </a:ext>
            </a:extLst>
          </p:cNvPr>
          <p:cNvSpPr txBox="1"/>
          <p:nvPr/>
        </p:nvSpPr>
        <p:spPr>
          <a:xfrm>
            <a:off x="9121678" y="197596"/>
            <a:ext cx="253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(Fernández, 2022)</a:t>
            </a:r>
          </a:p>
        </p:txBody>
      </p:sp>
    </p:spTree>
    <p:extLst>
      <p:ext uri="{BB962C8B-B14F-4D97-AF65-F5344CB8AC3E}">
        <p14:creationId xmlns:p14="http://schemas.microsoft.com/office/powerpoint/2010/main" val="2336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AF0B6-2CCC-F58A-F6A5-ED2FF62A6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Timo </a:t>
            </a:r>
            <a:r>
              <a:rPr lang="en-US" sz="3200" dirty="0" err="1">
                <a:latin typeface="Georgia" panose="02040502050405020303" pitchFamily="18" charset="0"/>
              </a:rPr>
              <a:t>Aho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F23EA-D516-3C7C-575A-4A418F55F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Georgia" panose="02040502050405020303" pitchFamily="18" charset="0"/>
              </a:rPr>
              <a:t>Pekka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</a:rPr>
              <a:t>Niittyvirta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3" name="Content Placeholder 12" descr="A person with short hair wearing a black jacket&#10;&#10;Description automatically generated">
            <a:extLst>
              <a:ext uri="{FF2B5EF4-FFF2-40B4-BE49-F238E27FC236}">
                <a16:creationId xmlns:a16="http://schemas.microsoft.com/office/drawing/2014/main" id="{BC6473CD-4DC1-4F79-3CB8-4CBA223BB4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13608" y="823912"/>
            <a:ext cx="4294022" cy="536752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875574-8E11-889C-9B2F-E2ECE0E55BA0}"/>
              </a:ext>
            </a:extLst>
          </p:cNvPr>
          <p:cNvSpPr txBox="1"/>
          <p:nvPr/>
        </p:nvSpPr>
        <p:spPr>
          <a:xfrm>
            <a:off x="7009979" y="6191440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(</a:t>
            </a:r>
            <a:r>
              <a:rPr lang="en-US" sz="2000" dirty="0" err="1">
                <a:latin typeface="Georgia" panose="02040502050405020303" pitchFamily="18" charset="0"/>
              </a:rPr>
              <a:t>Farraige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i="1" dirty="0" err="1">
                <a:latin typeface="Georgia" panose="02040502050405020303" pitchFamily="18" charset="0"/>
              </a:rPr>
              <a:t>Pekka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latin typeface="Georgia" panose="02040502050405020303" pitchFamily="18" charset="0"/>
              </a:rPr>
              <a:t>Niittyvirta</a:t>
            </a:r>
            <a:r>
              <a:rPr lang="en-US" dirty="0"/>
              <a:t>)</a:t>
            </a:r>
          </a:p>
        </p:txBody>
      </p:sp>
      <p:pic>
        <p:nvPicPr>
          <p:cNvPr id="18" name="Picture 17" descr="A person standing next to a large inflatable object&#10;&#10;Description automatically generated">
            <a:extLst>
              <a:ext uri="{FF2B5EF4-FFF2-40B4-BE49-F238E27FC236}">
                <a16:creationId xmlns:a16="http://schemas.microsoft.com/office/drawing/2014/main" id="{1295BCBB-4895-EAAA-BE93-665E35D7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5" t="17531" r="24165" b="-151"/>
          <a:stretch/>
        </p:blipFill>
        <p:spPr>
          <a:xfrm>
            <a:off x="1459251" y="879686"/>
            <a:ext cx="3918857" cy="53117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8081CA-262F-3646-4690-A1D590B8E614}"/>
              </a:ext>
            </a:extLst>
          </p:cNvPr>
          <p:cNvSpPr txBox="1"/>
          <p:nvPr/>
        </p:nvSpPr>
        <p:spPr>
          <a:xfrm>
            <a:off x="2024957" y="6191440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(</a:t>
            </a:r>
            <a:r>
              <a:rPr lang="en-US" sz="2000" dirty="0" err="1">
                <a:latin typeface="Georgia" panose="02040502050405020303" pitchFamily="18" charset="0"/>
              </a:rPr>
              <a:t>Vallasjoki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i="1" dirty="0">
                <a:latin typeface="Georgia" panose="02040502050405020303" pitchFamily="18" charset="0"/>
              </a:rPr>
              <a:t>Timo </a:t>
            </a:r>
            <a:r>
              <a:rPr lang="en-US" sz="2000" i="1" dirty="0" err="1">
                <a:latin typeface="Georgia" panose="02040502050405020303" pitchFamily="18" charset="0"/>
              </a:rPr>
              <a:t>Aho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42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3D5818-0F90-10B1-E4C2-986918E5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FDF75-030C-0C7F-9A23-07111CD0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Finnish Artists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A08DC-E80A-A4F1-ABF0-C56CD6543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Timo </a:t>
            </a:r>
            <a:r>
              <a:rPr lang="en-US" dirty="0" err="1">
                <a:latin typeface="Georgia" panose="02040502050405020303" pitchFamily="18" charset="0"/>
              </a:rPr>
              <a:t>Aho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D05BD-6B14-A269-62C8-AD506175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2644"/>
            <a:ext cx="5157787" cy="4087019"/>
          </a:xfrm>
        </p:spPr>
        <p:txBody>
          <a:bodyPr>
            <a:normAutofit/>
          </a:bodyPr>
          <a:lstStyle/>
          <a:p>
            <a:r>
              <a:rPr lang="en-US" sz="2400" i="0" dirty="0">
                <a:effectLst/>
                <a:latin typeface="Georgia" panose="02040502050405020303" pitchFamily="18" charset="0"/>
              </a:rPr>
              <a:t>Born </a:t>
            </a:r>
            <a:r>
              <a:rPr lang="en-US" sz="2400" b="1" dirty="0">
                <a:latin typeface="Georgia" panose="02040502050405020303" pitchFamily="18" charset="0"/>
              </a:rPr>
              <a:t>– 1980, Finland </a:t>
            </a:r>
          </a:p>
          <a:p>
            <a:r>
              <a:rPr lang="en-US" sz="2400" b="1" i="0" dirty="0">
                <a:effectLst/>
                <a:latin typeface="Georgia" panose="02040502050405020303" pitchFamily="18" charset="0"/>
              </a:rPr>
              <a:t>MFA</a:t>
            </a:r>
            <a:r>
              <a:rPr lang="en-US" sz="2400" i="0" dirty="0">
                <a:effectLst/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- Visual Arts: </a:t>
            </a:r>
            <a:r>
              <a:rPr lang="en-US" sz="2400" i="0" dirty="0">
                <a:effectLst/>
                <a:latin typeface="Georgia" panose="02040502050405020303" pitchFamily="18" charset="0"/>
              </a:rPr>
              <a:t>Art University’s Academy of Fine Arts Helsinki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Aho</a:t>
            </a:r>
            <a:r>
              <a:rPr lang="en-US" sz="2400" dirty="0">
                <a:latin typeface="Georgia" panose="02040502050405020303" pitchFamily="18" charset="0"/>
              </a:rPr>
              <a:t>, Bio)</a:t>
            </a:r>
            <a:endParaRPr lang="en-US" sz="2400" i="0" dirty="0">
              <a:effectLst/>
              <a:latin typeface="Georgia" panose="02040502050405020303" pitchFamily="18" charset="0"/>
            </a:endParaRPr>
          </a:p>
          <a:p>
            <a:r>
              <a:rPr lang="en-US" sz="2400" b="1" i="0" dirty="0">
                <a:effectLst/>
                <a:latin typeface="Georgia" panose="02040502050405020303" pitchFamily="18" charset="0"/>
              </a:rPr>
              <a:t>BA</a:t>
            </a:r>
            <a:r>
              <a:rPr lang="en-US" sz="2400" i="0" dirty="0">
                <a:effectLst/>
                <a:latin typeface="Georgia" panose="02040502050405020303" pitchFamily="18" charset="0"/>
              </a:rPr>
              <a:t> - Glasgow School of Art’s Sculpture and Environmental </a:t>
            </a:r>
            <a:r>
              <a:rPr lang="en-US" sz="2400" dirty="0">
                <a:latin typeface="Georgia" panose="02040502050405020303" pitchFamily="18" charset="0"/>
              </a:rPr>
              <a:t>A</a:t>
            </a:r>
            <a:r>
              <a:rPr lang="en-US" sz="2400" i="0" dirty="0">
                <a:effectLst/>
                <a:latin typeface="Georgia" panose="02040502050405020303" pitchFamily="18" charset="0"/>
              </a:rPr>
              <a:t>rt </a:t>
            </a:r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en-US" sz="2400" i="0" dirty="0">
                <a:effectLst/>
                <a:latin typeface="Georgia" panose="02040502050405020303" pitchFamily="18" charset="0"/>
              </a:rPr>
              <a:t>epartment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Aho</a:t>
            </a:r>
            <a:r>
              <a:rPr lang="en-US" sz="2400" dirty="0">
                <a:latin typeface="Georgia" panose="02040502050405020303" pitchFamily="18" charset="0"/>
              </a:rPr>
              <a:t>, Bio)</a:t>
            </a:r>
            <a:endParaRPr lang="en-US" sz="2400" i="0" dirty="0">
              <a:effectLst/>
              <a:latin typeface="Georgia" panose="02040502050405020303" pitchFamily="18" charset="0"/>
            </a:endParaRPr>
          </a:p>
          <a:p>
            <a:r>
              <a:rPr lang="en-US" sz="2400" i="0" dirty="0">
                <a:effectLst/>
                <a:latin typeface="Georgia" panose="02040502050405020303" pitchFamily="18" charset="0"/>
              </a:rPr>
              <a:t>Wide range of materials and media: </a:t>
            </a:r>
            <a:r>
              <a:rPr lang="en-US" sz="2400" i="0" u="sng" dirty="0">
                <a:effectLst/>
                <a:latin typeface="Georgia" panose="02040502050405020303" pitchFamily="18" charset="0"/>
              </a:rPr>
              <a:t>light, air, and sound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Aho</a:t>
            </a:r>
            <a:r>
              <a:rPr lang="en-US" sz="2400" dirty="0">
                <a:latin typeface="Georgia" panose="02040502050405020303" pitchFamily="18" charset="0"/>
              </a:rPr>
              <a:t>, Bio)</a:t>
            </a:r>
            <a:endParaRPr lang="en-US" sz="2400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81B64-CFB2-58C4-CA98-08D34AFB7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278732"/>
            <a:ext cx="5183188" cy="823912"/>
          </a:xfrm>
        </p:spPr>
        <p:txBody>
          <a:bodyPr/>
          <a:lstStyle/>
          <a:p>
            <a:pPr algn="ctr"/>
            <a:r>
              <a:rPr lang="en-US" dirty="0" err="1">
                <a:latin typeface="Georgia" panose="02040502050405020303" pitchFamily="18" charset="0"/>
              </a:rPr>
              <a:t>Pekka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Niittyvirta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04C87-17BD-B8FD-231A-56EAA4EB4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2644"/>
            <a:ext cx="5183188" cy="40870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Born – </a:t>
            </a:r>
            <a:r>
              <a:rPr lang="en-US" sz="2400" b="1" dirty="0">
                <a:latin typeface="Georgia" panose="02040502050405020303" pitchFamily="18" charset="0"/>
              </a:rPr>
              <a:t>1974, Helsinki 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MA</a:t>
            </a:r>
            <a:r>
              <a:rPr lang="en-US" sz="2400" dirty="0">
                <a:latin typeface="Georgia" panose="02040502050405020303" pitchFamily="18" charset="0"/>
              </a:rPr>
              <a:t> – Photography: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TAIK (Aalto University), Helsinki, Finland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Niittyvirta</a:t>
            </a:r>
            <a:r>
              <a:rPr lang="en-US" sz="2400" dirty="0">
                <a:latin typeface="Georgia" panose="02040502050405020303" pitchFamily="18" charset="0"/>
              </a:rPr>
              <a:t>, CV &amp; Bio)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r>
              <a:rPr lang="en-US" sz="2400" b="1" dirty="0">
                <a:latin typeface="Georgia" panose="02040502050405020303" pitchFamily="18" charset="0"/>
              </a:rPr>
              <a:t>BA</a:t>
            </a:r>
            <a:r>
              <a:rPr lang="en-US" sz="2400" dirty="0">
                <a:latin typeface="Georgia" panose="02040502050405020303" pitchFamily="18" charset="0"/>
              </a:rPr>
              <a:t> – Photography: </a:t>
            </a:r>
            <a:r>
              <a:rPr lang="en-US" sz="2400" b="0" i="0" dirty="0">
                <a:effectLst/>
                <a:latin typeface="Georgia" panose="02040502050405020303" pitchFamily="18" charset="0"/>
              </a:rPr>
              <a:t>Kent Institute of Art and Design, Rochester, UK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Niittyvirta</a:t>
            </a:r>
            <a:r>
              <a:rPr lang="en-US" sz="2400" dirty="0">
                <a:latin typeface="Georgia" panose="02040502050405020303" pitchFamily="18" charset="0"/>
              </a:rPr>
              <a:t>, CV &amp; Bio)</a:t>
            </a:r>
            <a:endParaRPr lang="en-US" sz="2400" b="0" i="0" dirty="0">
              <a:effectLst/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313639"/>
                </a:solidFill>
                <a:latin typeface="Georgia" panose="02040502050405020303" pitchFamily="18" charset="0"/>
              </a:rPr>
              <a:t>I</a:t>
            </a:r>
            <a:r>
              <a:rPr lang="en-US" sz="2400" b="0" i="0" dirty="0">
                <a:solidFill>
                  <a:srgbClr val="313639"/>
                </a:solidFill>
                <a:effectLst/>
                <a:latin typeface="Georgia" panose="02040502050405020303" pitchFamily="18" charset="0"/>
              </a:rPr>
              <a:t>nstallation, photography, video, and alternative image technologies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 err="1">
                <a:latin typeface="Georgia" panose="02040502050405020303" pitchFamily="18" charset="0"/>
              </a:rPr>
              <a:t>Niittyvirta</a:t>
            </a:r>
            <a:r>
              <a:rPr lang="en-US" sz="2400" dirty="0">
                <a:latin typeface="Georgia" panose="02040502050405020303" pitchFamily="18" charset="0"/>
              </a:rPr>
              <a:t>, CV &amp; Bio)</a:t>
            </a:r>
            <a:endParaRPr lang="en-US" sz="2400" i="0" dirty="0">
              <a:effectLst/>
              <a:latin typeface="Georgia" panose="02040502050405020303" pitchFamily="18" charset="0"/>
            </a:endParaRPr>
          </a:p>
          <a:p>
            <a:endParaRPr lang="en-US" sz="2400" b="0" i="0" dirty="0">
              <a:solidFill>
                <a:srgbClr val="313639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b="0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DAD95-C7DF-6E09-0107-806B465B2DD3}"/>
              </a:ext>
            </a:extLst>
          </p:cNvPr>
          <p:cNvSpPr txBox="1"/>
          <p:nvPr/>
        </p:nvSpPr>
        <p:spPr>
          <a:xfrm>
            <a:off x="10119519" y="6416953"/>
            <a:ext cx="247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(Raymond, 2021)</a:t>
            </a:r>
          </a:p>
        </p:txBody>
      </p:sp>
    </p:spTree>
    <p:extLst>
      <p:ext uri="{BB962C8B-B14F-4D97-AF65-F5344CB8AC3E}">
        <p14:creationId xmlns:p14="http://schemas.microsoft.com/office/powerpoint/2010/main" val="22640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0.30339" pathEditMode="relative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30339 L 0.24922 -0.30339" pathEditMode="relative" ptsTypes="AA">
                                      <p:cBhvr>
                                        <p:cTn id="11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30339 L -0.24922 -0.30339" pathEditMode="relative" ptsTypes="AA">
                                      <p:cBhvr>
                                        <p:cTn id="14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30339 L -0.24922 0.30339" pathEditMode="relative" ptsTypes="AA">
                                      <p:cBhvr>
                                        <p:cTn id="17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0.30339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ng shot of a light trail&#10;&#10;Description automatically generated">
            <a:extLst>
              <a:ext uri="{FF2B5EF4-FFF2-40B4-BE49-F238E27FC236}">
                <a16:creationId xmlns:a16="http://schemas.microsoft.com/office/drawing/2014/main" id="{F2242880-B056-7737-A022-E6ACBD09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" r="1330" b="1"/>
          <a:stretch/>
        </p:blipFill>
        <p:spPr>
          <a:xfrm>
            <a:off x="3136389" y="10"/>
            <a:ext cx="4979319" cy="340156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3" name="Picture 12" descr="A house with lights on the side&#10;&#10;Description automatically generated">
            <a:extLst>
              <a:ext uri="{FF2B5EF4-FFF2-40B4-BE49-F238E27FC236}">
                <a16:creationId xmlns:a16="http://schemas.microsoft.com/office/drawing/2014/main" id="{2FDF9F3D-93A2-67CF-720A-2137724D9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5" r="4549" b="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6" descr="A light coming out of a window&#10;&#10;Description automatically generated">
            <a:extLst>
              <a:ext uri="{FF2B5EF4-FFF2-40B4-BE49-F238E27FC236}">
                <a16:creationId xmlns:a16="http://schemas.microsoft.com/office/drawing/2014/main" id="{3F19389D-DA07-BA74-7C78-0D63162A98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" r="2" b="24495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3C6F-2D2E-D364-93EF-6D0BEE35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 b="1" i="1" dirty="0">
                <a:effectLst/>
                <a:latin typeface="Georgia" panose="02040502050405020303" pitchFamily="18" charset="0"/>
              </a:rPr>
              <a:t>Lines (57° 59′ N, 7° 16’W)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3EF508D-39AA-41C5-900E-34A8C630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4156600"/>
          </a:xfrm>
        </p:spPr>
        <p:txBody>
          <a:bodyPr>
            <a:normAutofit/>
          </a:bodyPr>
          <a:lstStyle/>
          <a:p>
            <a:r>
              <a:rPr lang="en-US" sz="2200" b="0" i="0" dirty="0" err="1">
                <a:solidFill>
                  <a:srgbClr val="313639"/>
                </a:solidFill>
                <a:effectLst/>
                <a:latin typeface="Georgia" panose="02040502050405020303" pitchFamily="18" charset="0"/>
              </a:rPr>
              <a:t>Lochmaddy</a:t>
            </a:r>
            <a:r>
              <a:rPr lang="en-US" sz="2200" b="0" i="0" dirty="0">
                <a:solidFill>
                  <a:srgbClr val="313639"/>
                </a:solidFill>
                <a:effectLst/>
                <a:latin typeface="Georgia" panose="02040502050405020303" pitchFamily="18" charset="0"/>
              </a:rPr>
              <a:t>, UK </a:t>
            </a:r>
            <a:endParaRPr lang="en-US" sz="2200" dirty="0">
              <a:latin typeface="Georgia" panose="02040502050405020303" pitchFamily="18" charset="0"/>
            </a:endParaRPr>
          </a:p>
          <a:p>
            <a:r>
              <a:rPr lang="en-US" sz="2200" dirty="0">
                <a:latin typeface="Georgia" panose="02040502050405020303" pitchFamily="18" charset="0"/>
              </a:rPr>
              <a:t>3 LED lights triggered by high tide sensor (</a:t>
            </a:r>
            <a:r>
              <a:rPr lang="en-US" sz="2200" dirty="0" err="1">
                <a:latin typeface="Georgia" panose="02040502050405020303" pitchFamily="18" charset="0"/>
              </a:rPr>
              <a:t>Niittyvirta</a:t>
            </a:r>
            <a:r>
              <a:rPr lang="en-US" sz="2200" dirty="0">
                <a:latin typeface="Georgia" panose="02040502050405020303" pitchFamily="18" charset="0"/>
              </a:rPr>
              <a:t>, Lines (57° 59′ N, 7° 16'W))</a:t>
            </a:r>
          </a:p>
          <a:p>
            <a:r>
              <a:rPr lang="en-US" sz="2200" dirty="0">
                <a:latin typeface="Georgia" panose="02040502050405020303" pitchFamily="18" charset="0"/>
              </a:rPr>
              <a:t>Impact of climate change and relationship with long-term effects (</a:t>
            </a:r>
            <a:r>
              <a:rPr lang="en-US" sz="2200" dirty="0" err="1">
                <a:latin typeface="Georgia" panose="02040502050405020303" pitchFamily="18" charset="0"/>
              </a:rPr>
              <a:t>Megson</a:t>
            </a:r>
            <a:r>
              <a:rPr lang="en-US" sz="2200" dirty="0">
                <a:latin typeface="Georgia" panose="02040502050405020303" pitchFamily="18" charset="0"/>
              </a:rPr>
              <a:t>, 2022)</a:t>
            </a:r>
          </a:p>
        </p:txBody>
      </p:sp>
      <p:pic>
        <p:nvPicPr>
          <p:cNvPr id="5" name="Content Placeholder 4" descr="A house next to a body of water&#10;&#10;Description automatically generated">
            <a:extLst>
              <a:ext uri="{FF2B5EF4-FFF2-40B4-BE49-F238E27FC236}">
                <a16:creationId xmlns:a16="http://schemas.microsoft.com/office/drawing/2014/main" id="{B4318A54-EC4F-2F38-56C5-1DA1DD9B06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02" r="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BF4F8C-07AF-C44C-BF8D-2EEEB61D6C86}"/>
              </a:ext>
            </a:extLst>
          </p:cNvPr>
          <p:cNvSpPr txBox="1"/>
          <p:nvPr/>
        </p:nvSpPr>
        <p:spPr>
          <a:xfrm>
            <a:off x="4014032" y="2980123"/>
            <a:ext cx="416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Nittyvirta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Lines (57° 59′ N, 7° 16'W))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AEA38-A25A-8E91-8C16-60B14B37D89C}"/>
              </a:ext>
            </a:extLst>
          </p:cNvPr>
          <p:cNvSpPr txBox="1"/>
          <p:nvPr/>
        </p:nvSpPr>
        <p:spPr>
          <a:xfrm>
            <a:off x="7527554" y="6519436"/>
            <a:ext cx="416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Niittyvirta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Lines (57° 59′ N, 7° 16'W))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058E9-E75D-FCC1-9308-400BCC3886CB}"/>
              </a:ext>
            </a:extLst>
          </p:cNvPr>
          <p:cNvSpPr txBox="1"/>
          <p:nvPr/>
        </p:nvSpPr>
        <p:spPr>
          <a:xfrm>
            <a:off x="3273552" y="6519436"/>
            <a:ext cx="416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Niittyvirta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Lines (57° 59′ N, 7° 16'W))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735CF-94BA-F39C-C873-3433B7889208}"/>
              </a:ext>
            </a:extLst>
          </p:cNvPr>
          <p:cNvSpPr txBox="1"/>
          <p:nvPr/>
        </p:nvSpPr>
        <p:spPr>
          <a:xfrm>
            <a:off x="8179216" y="3056323"/>
            <a:ext cx="416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Niittyvirta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Lines (57° 59′ N, 7° 16'W))</a:t>
            </a:r>
          </a:p>
        </p:txBody>
      </p:sp>
    </p:spTree>
    <p:extLst>
      <p:ext uri="{BB962C8B-B14F-4D97-AF65-F5344CB8AC3E}">
        <p14:creationId xmlns:p14="http://schemas.microsoft.com/office/powerpoint/2010/main" val="217980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1155</Words>
  <Application>Microsoft Macintosh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Roboto</vt:lpstr>
      <vt:lpstr>Times New Roman</vt:lpstr>
      <vt:lpstr>Office Theme</vt:lpstr>
      <vt:lpstr>Artists &amp; Sea Level Rise</vt:lpstr>
      <vt:lpstr>Sea Level Rise</vt:lpstr>
      <vt:lpstr>Sarah Cameron Sunde</vt:lpstr>
      <vt:lpstr>    36.5 / A Durational Performance with the Sea (2013-2022) </vt:lpstr>
      <vt:lpstr>Ana Teresa Fernandez </vt:lpstr>
      <vt:lpstr>On the Horizon  </vt:lpstr>
      <vt:lpstr>PowerPoint Presentation</vt:lpstr>
      <vt:lpstr>Finnish Artists</vt:lpstr>
      <vt:lpstr>Lines (57° 59′ N, 7° 16’W)</vt:lpstr>
      <vt:lpstr>References </vt:lpstr>
      <vt:lpstr>References contd.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Artists: Sea Level</dc:title>
  <dc:creator>Ashley Rue</dc:creator>
  <cp:lastModifiedBy>Ashley Rue</cp:lastModifiedBy>
  <cp:revision>7</cp:revision>
  <dcterms:created xsi:type="dcterms:W3CDTF">2024-01-13T22:30:37Z</dcterms:created>
  <dcterms:modified xsi:type="dcterms:W3CDTF">2024-01-16T05:48:56Z</dcterms:modified>
</cp:coreProperties>
</file>