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Montserrat SemiBold"/>
      <p:regular r:id="rId32"/>
      <p:bold r:id="rId33"/>
      <p:italic r:id="rId34"/>
      <p:boldItalic r:id="rId35"/>
    </p:embeddedFont>
    <p:embeddedFont>
      <p:font typeface="Montserrat"/>
      <p:regular r:id="rId36"/>
      <p:bold r:id="rId37"/>
      <p:italic r:id="rId38"/>
      <p:boldItalic r:id="rId39"/>
    </p:embeddedFont>
    <p:embeddedFont>
      <p:font typeface="Outfit"/>
      <p:regular r:id="rId40"/>
      <p:bold r:id="rId41"/>
    </p:embeddedFont>
    <p:embeddedFont>
      <p:font typeface="Montserrat Light"/>
      <p:regular r:id="rId42"/>
      <p:bold r:id="rId43"/>
      <p:italic r:id="rId44"/>
      <p:boldItalic r:id="rId45"/>
    </p:embeddedFont>
    <p:embeddedFont>
      <p:font typeface="Sorts Mill Goudy"/>
      <p:regular r:id="rId46"/>
      <p: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utfit-regular.fntdata"/><Relationship Id="rId20" Type="http://schemas.openxmlformats.org/officeDocument/2006/relationships/slide" Target="slides/slide15.xml"/><Relationship Id="rId42" Type="http://schemas.openxmlformats.org/officeDocument/2006/relationships/font" Target="fonts/MontserratLight-regular.fntdata"/><Relationship Id="rId41" Type="http://schemas.openxmlformats.org/officeDocument/2006/relationships/font" Target="fonts/Outfit-bold.fntdata"/><Relationship Id="rId22" Type="http://schemas.openxmlformats.org/officeDocument/2006/relationships/slide" Target="slides/slide17.xml"/><Relationship Id="rId44" Type="http://schemas.openxmlformats.org/officeDocument/2006/relationships/font" Target="fonts/MontserratLight-italic.fntdata"/><Relationship Id="rId21" Type="http://schemas.openxmlformats.org/officeDocument/2006/relationships/slide" Target="slides/slide16.xml"/><Relationship Id="rId43" Type="http://schemas.openxmlformats.org/officeDocument/2006/relationships/font" Target="fonts/MontserratLight-bold.fntdata"/><Relationship Id="rId24" Type="http://schemas.openxmlformats.org/officeDocument/2006/relationships/slide" Target="slides/slide19.xml"/><Relationship Id="rId46" Type="http://schemas.openxmlformats.org/officeDocument/2006/relationships/font" Target="fonts/SortsMillGoudy-regular.fntdata"/><Relationship Id="rId23" Type="http://schemas.openxmlformats.org/officeDocument/2006/relationships/slide" Target="slides/slide18.xml"/><Relationship Id="rId45" Type="http://schemas.openxmlformats.org/officeDocument/2006/relationships/font" Target="fonts/Montserrat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SortsMillGoudy-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SemiBold-bold.fntdata"/><Relationship Id="rId10" Type="http://schemas.openxmlformats.org/officeDocument/2006/relationships/slide" Target="slides/slide5.xml"/><Relationship Id="rId32" Type="http://schemas.openxmlformats.org/officeDocument/2006/relationships/font" Target="fonts/MontserratSemiBold-regular.fntdata"/><Relationship Id="rId13" Type="http://schemas.openxmlformats.org/officeDocument/2006/relationships/slide" Target="slides/slide8.xml"/><Relationship Id="rId35" Type="http://schemas.openxmlformats.org/officeDocument/2006/relationships/font" Target="fonts/MontserratSemiBold-boldItalic.fntdata"/><Relationship Id="rId12" Type="http://schemas.openxmlformats.org/officeDocument/2006/relationships/slide" Target="slides/slide7.xml"/><Relationship Id="rId34" Type="http://schemas.openxmlformats.org/officeDocument/2006/relationships/font" Target="fonts/MontserratSemiBold-italic.fntdata"/><Relationship Id="rId15" Type="http://schemas.openxmlformats.org/officeDocument/2006/relationships/slide" Target="slides/slide10.xml"/><Relationship Id="rId37" Type="http://schemas.openxmlformats.org/officeDocument/2006/relationships/font" Target="fonts/Montserrat-bold.fntdata"/><Relationship Id="rId14" Type="http://schemas.openxmlformats.org/officeDocument/2006/relationships/slide" Target="slides/slide9.xml"/><Relationship Id="rId36" Type="http://schemas.openxmlformats.org/officeDocument/2006/relationships/font" Target="fonts/Montserrat-regular.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f26bc09f0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af26bc09f0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afc1028132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afc102813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afe58e2cd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afe58e2cd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fe58e2cd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afe58e2cd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afe58e2cd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afe58e2cd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af26bc09f0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af26bc09f0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f26bc09f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af26bc09f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afe58e2cd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afe58e2cd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f26bc09f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f26bc09f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afe58e2cd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afe58e2cd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afe58e2cd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afe58e2cd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afc102813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afc102813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fe58e2cd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afe58e2cd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afe58e2cda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afe58e2cda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afe58e2cd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afe58e2cd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afe58e2cda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afe58e2cda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afe58e2cd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afe58e2cd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afe58e2cd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afe58e2cd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f26bc09f0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af26bc09f0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af26bc09f0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af26bc09f0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f26bc09f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af26bc09f0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af26bc09f0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af26bc09f0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f26bc09f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af26bc09f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afc102813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afc102813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afe58e2cd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afe58e2cd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fe58e2cd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afe58e2cd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hyperlink" Target="https://docs.google.com/document/d/1c-g3O8h5mnhvFNSf0Bz39zASg3Y8Kw4p1MCBYzOF7gk/edit?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chrisjordan.com/gallery/rtn/#shipping-container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hyperlink" Target="http://chrisjordan.com/gallery/rtn2/#whal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hyperlink" Target="http://chrisjordan.com/gallery/rtn2/#gyr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516000" y="1792875"/>
            <a:ext cx="8112000" cy="1293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Clr>
                <a:schemeClr val="dk1"/>
              </a:buClr>
              <a:buSzPts val="600"/>
              <a:buFont typeface="Arial"/>
              <a:buNone/>
            </a:pPr>
            <a:r>
              <a:rPr lang="en" sz="5700">
                <a:solidFill>
                  <a:srgbClr val="C4AE66"/>
                </a:solidFill>
                <a:latin typeface="Sorts Mill Goudy"/>
                <a:ea typeface="Sorts Mill Goudy"/>
                <a:cs typeface="Sorts Mill Goudy"/>
                <a:sym typeface="Sorts Mill Goudy"/>
              </a:rPr>
              <a:t>BLUE CONNECTIONS</a:t>
            </a:r>
            <a:endParaRPr sz="5700">
              <a:solidFill>
                <a:srgbClr val="C4AE66"/>
              </a:solidFill>
              <a:latin typeface="Sorts Mill Goudy"/>
              <a:ea typeface="Sorts Mill Goudy"/>
              <a:cs typeface="Sorts Mill Goudy"/>
              <a:sym typeface="Sorts Mill Goudy"/>
            </a:endParaRPr>
          </a:p>
          <a:p>
            <a:pPr indent="0" lvl="0" marL="0" rtl="0" algn="ctr">
              <a:spcBef>
                <a:spcPts val="0"/>
              </a:spcBef>
              <a:spcAft>
                <a:spcPts val="0"/>
              </a:spcAft>
              <a:buNone/>
            </a:pPr>
            <a:r>
              <a:rPr lang="en" sz="2100">
                <a:solidFill>
                  <a:srgbClr val="C4AE66"/>
                </a:solidFill>
                <a:latin typeface="Outfit"/>
                <a:ea typeface="Outfit"/>
                <a:cs typeface="Outfit"/>
                <a:sym typeface="Outfit"/>
              </a:rPr>
              <a:t>SHIPPING + GLOBALIZATION IN ART</a:t>
            </a:r>
            <a:endParaRPr sz="2100">
              <a:solidFill>
                <a:srgbClr val="C4AE66"/>
              </a:solidFill>
              <a:latin typeface="Outfit"/>
              <a:ea typeface="Outfit"/>
              <a:cs typeface="Outfit"/>
              <a:sym typeface="Outfi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22"/>
          <p:cNvSpPr txBox="1"/>
          <p:nvPr/>
        </p:nvSpPr>
        <p:spPr>
          <a:xfrm>
            <a:off x="-2123075" y="1388925"/>
            <a:ext cx="8112000" cy="1293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Clr>
                <a:schemeClr val="dk1"/>
              </a:buClr>
              <a:buSzPts val="600"/>
              <a:buFont typeface="Arial"/>
              <a:buNone/>
            </a:pPr>
            <a:r>
              <a:t/>
            </a:r>
            <a:endParaRPr sz="5700">
              <a:solidFill>
                <a:srgbClr val="C4AE66"/>
              </a:solidFill>
              <a:latin typeface="Sorts Mill Goudy"/>
              <a:ea typeface="Sorts Mill Goudy"/>
              <a:cs typeface="Sorts Mill Goudy"/>
              <a:sym typeface="Sorts Mill Goudy"/>
            </a:endParaRPr>
          </a:p>
          <a:p>
            <a:pPr indent="0" lvl="0" marL="0" rtl="0" algn="ctr">
              <a:spcBef>
                <a:spcPts val="0"/>
              </a:spcBef>
              <a:spcAft>
                <a:spcPts val="0"/>
              </a:spcAft>
              <a:buNone/>
            </a:pPr>
            <a:r>
              <a:rPr b="1" lang="en" sz="2100">
                <a:solidFill>
                  <a:srgbClr val="C4AE66"/>
                </a:solidFill>
                <a:latin typeface="Outfit"/>
                <a:ea typeface="Outfit"/>
                <a:cs typeface="Outfit"/>
                <a:sym typeface="Outfit"/>
              </a:rPr>
              <a:t>Claus Hoie</a:t>
            </a:r>
            <a:endParaRPr b="1" sz="2100">
              <a:solidFill>
                <a:srgbClr val="C4AE66"/>
              </a:solidFill>
              <a:latin typeface="Outfit"/>
              <a:ea typeface="Outfit"/>
              <a:cs typeface="Outfit"/>
              <a:sym typeface="Outfit"/>
            </a:endParaRPr>
          </a:p>
        </p:txBody>
      </p:sp>
      <p:pic>
        <p:nvPicPr>
          <p:cNvPr id="110" name="Google Shape;110;p22"/>
          <p:cNvPicPr preferRelativeResize="0"/>
          <p:nvPr/>
        </p:nvPicPr>
        <p:blipFill>
          <a:blip r:embed="rId4">
            <a:alphaModFix/>
          </a:blip>
          <a:stretch>
            <a:fillRect/>
          </a:stretch>
        </p:blipFill>
        <p:spPr>
          <a:xfrm>
            <a:off x="3303125" y="520798"/>
            <a:ext cx="5058426" cy="4101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3"/>
          <p:cNvPicPr preferRelativeResize="0"/>
          <p:nvPr/>
        </p:nvPicPr>
        <p:blipFill rotWithShape="1">
          <a:blip r:embed="rId3">
            <a:alphaModFix/>
          </a:blip>
          <a:srcRect b="0" l="-800" r="800" t="0"/>
          <a:stretch/>
        </p:blipFill>
        <p:spPr>
          <a:xfrm>
            <a:off x="-940775" y="76200"/>
            <a:ext cx="13502996" cy="4991100"/>
          </a:xfrm>
          <a:prstGeom prst="rect">
            <a:avLst/>
          </a:prstGeom>
          <a:noFill/>
          <a:ln>
            <a:noFill/>
          </a:ln>
        </p:spPr>
      </p:pic>
      <p:sp>
        <p:nvSpPr>
          <p:cNvPr id="116" name="Google Shape;116;p23"/>
          <p:cNvSpPr txBox="1"/>
          <p:nvPr/>
        </p:nvSpPr>
        <p:spPr>
          <a:xfrm>
            <a:off x="36125" y="1190125"/>
            <a:ext cx="3487200" cy="1122600"/>
          </a:xfrm>
          <a:prstGeom prst="rect">
            <a:avLst/>
          </a:prstGeom>
          <a:noFill/>
          <a:ln>
            <a:noFill/>
          </a:ln>
        </p:spPr>
        <p:txBody>
          <a:bodyPr anchorCtr="0" anchor="t" bIns="91425" lIns="91425" spcFirstLastPara="1" rIns="91425" wrap="square" tIns="91425">
            <a:spAutoFit/>
          </a:bodyPr>
          <a:lstStyle/>
          <a:p>
            <a:pPr indent="0" lvl="0" marL="139700" marR="139700" rtl="0" algn="l">
              <a:lnSpc>
                <a:spcPct val="110000"/>
              </a:lnSpc>
              <a:spcBef>
                <a:spcPts val="800"/>
              </a:spcBef>
              <a:spcAft>
                <a:spcPts val="0"/>
              </a:spcAft>
              <a:buNone/>
            </a:pPr>
            <a:r>
              <a:rPr i="1" lang="en" sz="1800">
                <a:highlight>
                  <a:srgbClr val="FFFFFF"/>
                </a:highlight>
                <a:latin typeface="Montserrat Light"/>
                <a:ea typeface="Montserrat Light"/>
                <a:cs typeface="Montserrat Light"/>
                <a:sym typeface="Montserrat Light"/>
              </a:rPr>
              <a:t>Great Eastern And The Atlantic Cable</a:t>
            </a:r>
            <a:r>
              <a:rPr lang="en" sz="1800">
                <a:highlight>
                  <a:srgbClr val="FFFFFF"/>
                </a:highlight>
                <a:latin typeface="Montserrat Light"/>
                <a:ea typeface="Montserrat Light"/>
                <a:cs typeface="Montserrat Light"/>
                <a:sym typeface="Montserrat Light"/>
              </a:rPr>
              <a:t>, 1970</a:t>
            </a:r>
            <a:endParaRPr b="1" sz="1800">
              <a:solidFill>
                <a:srgbClr val="333333"/>
              </a:solidFill>
              <a:highlight>
                <a:srgbClr val="FFFFFF"/>
              </a:highlight>
            </a:endParaRPr>
          </a:p>
          <a:p>
            <a:pPr indent="0" lvl="0" marL="139700" marR="139700" rtl="0" algn="l">
              <a:lnSpc>
                <a:spcPct val="115000"/>
              </a:lnSpc>
              <a:spcBef>
                <a:spcPts val="400"/>
              </a:spcBef>
              <a:spcAft>
                <a:spcPts val="400"/>
              </a:spcAft>
              <a:buNone/>
            </a:pPr>
            <a:r>
              <a:t/>
            </a:r>
            <a:endParaRPr sz="1800">
              <a:solidFill>
                <a:srgbClr val="337AB7"/>
              </a:solidFill>
              <a:highlight>
                <a:srgbClr val="FFFFFF"/>
              </a:highlight>
            </a:endParaRPr>
          </a:p>
        </p:txBody>
      </p:sp>
      <p:sp>
        <p:nvSpPr>
          <p:cNvPr id="117" name="Google Shape;117;p23"/>
          <p:cNvSpPr txBox="1"/>
          <p:nvPr/>
        </p:nvSpPr>
        <p:spPr>
          <a:xfrm>
            <a:off x="211150" y="847463"/>
            <a:ext cx="5134200" cy="4773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2500">
                <a:solidFill>
                  <a:srgbClr val="C4AE66"/>
                </a:solidFill>
                <a:latin typeface="Montserrat SemiBold"/>
                <a:ea typeface="Montserrat SemiBold"/>
                <a:cs typeface="Montserrat SemiBold"/>
                <a:sym typeface="Montserrat SemiBold"/>
              </a:rPr>
              <a:t>Claus Hoie</a:t>
            </a:r>
            <a:endParaRPr sz="2500">
              <a:solidFill>
                <a:srgbClr val="C4AE66"/>
              </a:solidFill>
              <a:latin typeface="Montserrat SemiBold"/>
              <a:ea typeface="Montserrat SemiBold"/>
              <a:cs typeface="Montserrat SemiBold"/>
              <a:sym typeface="Montserr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4"/>
          <p:cNvPicPr preferRelativeResize="0"/>
          <p:nvPr/>
        </p:nvPicPr>
        <p:blipFill>
          <a:blip r:embed="rId3">
            <a:alphaModFix/>
          </a:blip>
          <a:stretch>
            <a:fillRect/>
          </a:stretch>
        </p:blipFill>
        <p:spPr>
          <a:xfrm>
            <a:off x="-1054837" y="79350"/>
            <a:ext cx="13138724" cy="4856450"/>
          </a:xfrm>
          <a:prstGeom prst="rect">
            <a:avLst/>
          </a:prstGeom>
          <a:noFill/>
          <a:ln>
            <a:noFill/>
          </a:ln>
        </p:spPr>
      </p:pic>
      <p:sp>
        <p:nvSpPr>
          <p:cNvPr id="123" name="Google Shape;123;p24"/>
          <p:cNvSpPr txBox="1"/>
          <p:nvPr/>
        </p:nvSpPr>
        <p:spPr>
          <a:xfrm>
            <a:off x="148125" y="794375"/>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C4AE66"/>
                </a:solidFill>
                <a:latin typeface="Montserrat SemiBold"/>
                <a:ea typeface="Montserrat SemiBold"/>
                <a:cs typeface="Montserrat SemiBold"/>
                <a:sym typeface="Montserrat SemiBold"/>
              </a:rPr>
              <a:t>Claus Hoie</a:t>
            </a:r>
            <a:endParaRPr sz="2500">
              <a:solidFill>
                <a:srgbClr val="C4AE66"/>
              </a:solidFill>
              <a:latin typeface="Montserrat SemiBold"/>
              <a:ea typeface="Montserrat SemiBold"/>
              <a:cs typeface="Montserrat SemiBold"/>
              <a:sym typeface="Montserrat SemiBold"/>
            </a:endParaRPr>
          </a:p>
        </p:txBody>
      </p:sp>
      <p:sp>
        <p:nvSpPr>
          <p:cNvPr id="124" name="Google Shape;124;p24"/>
          <p:cNvSpPr txBox="1"/>
          <p:nvPr/>
        </p:nvSpPr>
        <p:spPr>
          <a:xfrm>
            <a:off x="4575" y="1211825"/>
            <a:ext cx="3000000" cy="392400"/>
          </a:xfrm>
          <a:prstGeom prst="rect">
            <a:avLst/>
          </a:prstGeom>
          <a:noFill/>
          <a:ln>
            <a:noFill/>
          </a:ln>
        </p:spPr>
        <p:txBody>
          <a:bodyPr anchorCtr="0" anchor="t" bIns="91425" lIns="91425" spcFirstLastPara="1" rIns="91425" wrap="square" tIns="91425">
            <a:spAutoFit/>
          </a:bodyPr>
          <a:lstStyle/>
          <a:p>
            <a:pPr indent="0" lvl="0" marL="139700" marR="139700" rtl="0" algn="l">
              <a:lnSpc>
                <a:spcPct val="110000"/>
              </a:lnSpc>
              <a:spcBef>
                <a:spcPts val="800"/>
              </a:spcBef>
              <a:spcAft>
                <a:spcPts val="400"/>
              </a:spcAft>
              <a:buNone/>
            </a:pPr>
            <a:r>
              <a:rPr i="1" lang="en" sz="1350">
                <a:solidFill>
                  <a:schemeClr val="dk1"/>
                </a:solidFill>
                <a:highlight>
                  <a:schemeClr val="lt1"/>
                </a:highlight>
                <a:latin typeface="Montserrat Light"/>
                <a:ea typeface="Montserrat Light"/>
                <a:cs typeface="Montserrat Light"/>
                <a:sym typeface="Montserrat Light"/>
              </a:rPr>
              <a:t>Ship in Calm Sea, 1970</a:t>
            </a:r>
            <a:endParaRPr b="1" sz="1050">
              <a:solidFill>
                <a:srgbClr val="333333"/>
              </a:solidFill>
              <a:highlight>
                <a:schemeClr val="lt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2674888" y="261938"/>
            <a:ext cx="6029325" cy="4619625"/>
          </a:xfrm>
          <a:prstGeom prst="rect">
            <a:avLst/>
          </a:prstGeom>
          <a:noFill/>
          <a:ln>
            <a:noFill/>
          </a:ln>
        </p:spPr>
      </p:pic>
      <p:sp>
        <p:nvSpPr>
          <p:cNvPr id="130" name="Google Shape;130;p25"/>
          <p:cNvSpPr txBox="1"/>
          <p:nvPr/>
        </p:nvSpPr>
        <p:spPr>
          <a:xfrm>
            <a:off x="201950" y="794425"/>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C4AE66"/>
                </a:solidFill>
                <a:latin typeface="Montserrat SemiBold"/>
                <a:ea typeface="Montserrat SemiBold"/>
                <a:cs typeface="Montserrat SemiBold"/>
                <a:sym typeface="Montserrat SemiBold"/>
              </a:rPr>
              <a:t>Claus Hoie</a:t>
            </a:r>
            <a:endParaRPr sz="2500">
              <a:solidFill>
                <a:srgbClr val="C4AE66"/>
              </a:solidFill>
              <a:latin typeface="Montserrat SemiBold"/>
              <a:ea typeface="Montserrat SemiBold"/>
              <a:cs typeface="Montserrat SemiBold"/>
              <a:sym typeface="Montserrat SemiBold"/>
            </a:endParaRPr>
          </a:p>
        </p:txBody>
      </p:sp>
      <p:sp>
        <p:nvSpPr>
          <p:cNvPr id="131" name="Google Shape;131;p25"/>
          <p:cNvSpPr txBox="1"/>
          <p:nvPr/>
        </p:nvSpPr>
        <p:spPr>
          <a:xfrm>
            <a:off x="80775" y="1211825"/>
            <a:ext cx="3000000" cy="392400"/>
          </a:xfrm>
          <a:prstGeom prst="rect">
            <a:avLst/>
          </a:prstGeom>
          <a:noFill/>
          <a:ln>
            <a:noFill/>
          </a:ln>
        </p:spPr>
        <p:txBody>
          <a:bodyPr anchorCtr="0" anchor="t" bIns="91425" lIns="91425" spcFirstLastPara="1" rIns="91425" wrap="square" tIns="91425">
            <a:spAutoFit/>
          </a:bodyPr>
          <a:lstStyle/>
          <a:p>
            <a:pPr indent="0" lvl="0" marL="139700" marR="139700" rtl="0" algn="l">
              <a:lnSpc>
                <a:spcPct val="110000"/>
              </a:lnSpc>
              <a:spcBef>
                <a:spcPts val="800"/>
              </a:spcBef>
              <a:spcAft>
                <a:spcPts val="400"/>
              </a:spcAft>
              <a:buNone/>
            </a:pPr>
            <a:r>
              <a:rPr i="1" lang="en" sz="1350">
                <a:solidFill>
                  <a:schemeClr val="dk1"/>
                </a:solidFill>
                <a:highlight>
                  <a:schemeClr val="lt1"/>
                </a:highlight>
                <a:latin typeface="Montserrat Light"/>
                <a:ea typeface="Montserrat Light"/>
                <a:cs typeface="Montserrat Light"/>
                <a:sym typeface="Montserrat Light"/>
              </a:rPr>
              <a:t>Great Whale, 1995</a:t>
            </a:r>
            <a:endParaRPr b="1" i="1" sz="1050">
              <a:solidFill>
                <a:srgbClr val="333333"/>
              </a:solidFill>
              <a:highlight>
                <a:schemeClr val="lt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6"/>
          <p:cNvSpPr txBox="1"/>
          <p:nvPr/>
        </p:nvSpPr>
        <p:spPr>
          <a:xfrm>
            <a:off x="485825" y="632038"/>
            <a:ext cx="5134200" cy="34596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2500" u="sng">
                <a:solidFill>
                  <a:srgbClr val="C4AE66"/>
                </a:solidFill>
                <a:latin typeface="Montserrat SemiBold"/>
                <a:ea typeface="Montserrat SemiBold"/>
                <a:cs typeface="Montserrat SemiBold"/>
                <a:sym typeface="Montserrat SemiBold"/>
              </a:rPr>
              <a:t>Connections</a:t>
            </a:r>
            <a:endParaRPr sz="2500" u="sng">
              <a:solidFill>
                <a:srgbClr val="C4AE66"/>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500">
              <a:solidFill>
                <a:srgbClr val="C4AE66"/>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500">
                <a:solidFill>
                  <a:srgbClr val="C4AE66"/>
                </a:solidFill>
                <a:latin typeface="Montserrat"/>
                <a:ea typeface="Montserrat"/>
                <a:cs typeface="Montserrat"/>
                <a:sym typeface="Montserrat"/>
              </a:rPr>
              <a:t>All 3 Artists:</a:t>
            </a:r>
            <a:endParaRPr sz="2500">
              <a:solidFill>
                <a:srgbClr val="C4AE66"/>
              </a:solidFill>
              <a:latin typeface="Montserrat"/>
              <a:ea typeface="Montserrat"/>
              <a:cs typeface="Montserrat"/>
              <a:sym typeface="Montserrat"/>
            </a:endParaRPr>
          </a:p>
          <a:p>
            <a:pPr indent="-387350" lvl="0" marL="457200" rtl="0" algn="l">
              <a:lnSpc>
                <a:spcPct val="115000"/>
              </a:lnSpc>
              <a:spcBef>
                <a:spcPts val="0"/>
              </a:spcBef>
              <a:spcAft>
                <a:spcPts val="0"/>
              </a:spcAft>
              <a:buClr>
                <a:srgbClr val="C4AE66"/>
              </a:buClr>
              <a:buSzPts val="2500"/>
              <a:buFont typeface="Montserrat Light"/>
              <a:buChar char="●"/>
            </a:pPr>
            <a:r>
              <a:rPr lang="en" sz="2500">
                <a:solidFill>
                  <a:srgbClr val="C4AE66"/>
                </a:solidFill>
                <a:latin typeface="Montserrat Light"/>
                <a:ea typeface="Montserrat Light"/>
                <a:cs typeface="Montserrat Light"/>
                <a:sym typeface="Montserrat Light"/>
              </a:rPr>
              <a:t>Emphasized scale. </a:t>
            </a:r>
            <a:endParaRPr sz="2500">
              <a:solidFill>
                <a:srgbClr val="C4AE66"/>
              </a:solidFill>
              <a:latin typeface="Montserrat Light"/>
              <a:ea typeface="Montserrat Light"/>
              <a:cs typeface="Montserrat Light"/>
              <a:sym typeface="Montserrat Light"/>
            </a:endParaRPr>
          </a:p>
          <a:p>
            <a:pPr indent="-387350" lvl="1" marL="914400" rtl="0" algn="l">
              <a:lnSpc>
                <a:spcPct val="115000"/>
              </a:lnSpc>
              <a:spcBef>
                <a:spcPts val="0"/>
              </a:spcBef>
              <a:spcAft>
                <a:spcPts val="0"/>
              </a:spcAft>
              <a:buClr>
                <a:srgbClr val="C4AE66"/>
              </a:buClr>
              <a:buSzPts val="2500"/>
              <a:buFont typeface="Montserrat Light"/>
              <a:buChar char="○"/>
            </a:pPr>
            <a:r>
              <a:rPr lang="en" sz="2500">
                <a:solidFill>
                  <a:srgbClr val="C4AE66"/>
                </a:solidFill>
                <a:latin typeface="Montserrat Light"/>
                <a:ea typeface="Montserrat Light"/>
                <a:cs typeface="Montserrat Light"/>
                <a:sym typeface="Montserrat Light"/>
              </a:rPr>
              <a:t>The ocean is </a:t>
            </a:r>
            <a:r>
              <a:rPr b="1" lang="en" sz="2500">
                <a:solidFill>
                  <a:srgbClr val="C4AE66"/>
                </a:solidFill>
                <a:latin typeface="Montserrat"/>
                <a:ea typeface="Montserrat"/>
                <a:cs typeface="Montserrat"/>
                <a:sym typeface="Montserrat"/>
              </a:rPr>
              <a:t>HUGE</a:t>
            </a:r>
            <a:r>
              <a:rPr lang="en" sz="2500">
                <a:solidFill>
                  <a:srgbClr val="C4AE66"/>
                </a:solidFill>
                <a:latin typeface="Montserrat Light"/>
                <a:ea typeface="Montserrat Light"/>
                <a:cs typeface="Montserrat Light"/>
                <a:sym typeface="Montserrat Light"/>
              </a:rPr>
              <a:t>! </a:t>
            </a:r>
            <a:endParaRPr sz="2500">
              <a:solidFill>
                <a:srgbClr val="C4AE66"/>
              </a:solidFill>
              <a:latin typeface="Montserrat Light"/>
              <a:ea typeface="Montserrat Light"/>
              <a:cs typeface="Montserrat Light"/>
              <a:sym typeface="Montserrat Light"/>
            </a:endParaRPr>
          </a:p>
          <a:p>
            <a:pPr indent="-387350" lvl="1" marL="914400" rtl="0" algn="l">
              <a:lnSpc>
                <a:spcPct val="115000"/>
              </a:lnSpc>
              <a:spcBef>
                <a:spcPts val="0"/>
              </a:spcBef>
              <a:spcAft>
                <a:spcPts val="0"/>
              </a:spcAft>
              <a:buClr>
                <a:srgbClr val="C4AE66"/>
              </a:buClr>
              <a:buSzPts val="2500"/>
              <a:buFont typeface="Montserrat Light"/>
              <a:buChar char="○"/>
            </a:pPr>
            <a:r>
              <a:rPr lang="en" sz="2500">
                <a:solidFill>
                  <a:srgbClr val="C4AE66"/>
                </a:solidFill>
                <a:latin typeface="Montserrat Light"/>
                <a:ea typeface="Montserrat Light"/>
                <a:cs typeface="Montserrat Light"/>
                <a:sym typeface="Montserrat Light"/>
              </a:rPr>
              <a:t>We are tiny.</a:t>
            </a:r>
            <a:endParaRPr sz="2500">
              <a:solidFill>
                <a:srgbClr val="C4AE66"/>
              </a:solidFill>
              <a:latin typeface="Montserrat Light"/>
              <a:ea typeface="Montserrat Light"/>
              <a:cs typeface="Montserrat Light"/>
              <a:sym typeface="Montserrat Light"/>
            </a:endParaRPr>
          </a:p>
          <a:p>
            <a:pPr indent="-387350" lvl="1" marL="914400" rtl="0" algn="l">
              <a:lnSpc>
                <a:spcPct val="115000"/>
              </a:lnSpc>
              <a:spcBef>
                <a:spcPts val="0"/>
              </a:spcBef>
              <a:spcAft>
                <a:spcPts val="0"/>
              </a:spcAft>
              <a:buClr>
                <a:srgbClr val="C4AE66"/>
              </a:buClr>
              <a:buSzPts val="2500"/>
              <a:buFont typeface="Montserrat Light"/>
              <a:buChar char="○"/>
            </a:pPr>
            <a:r>
              <a:rPr lang="en" sz="2500">
                <a:solidFill>
                  <a:srgbClr val="C4AE66"/>
                </a:solidFill>
                <a:latin typeface="Montserrat Light"/>
                <a:ea typeface="Montserrat Light"/>
                <a:cs typeface="Montserrat Light"/>
                <a:sym typeface="Montserrat Light"/>
              </a:rPr>
              <a:t>Our impact on the ocean is </a:t>
            </a:r>
            <a:r>
              <a:rPr b="1" lang="en" sz="2500">
                <a:solidFill>
                  <a:srgbClr val="C4AE66"/>
                </a:solidFill>
                <a:latin typeface="Montserrat"/>
                <a:ea typeface="Montserrat"/>
                <a:cs typeface="Montserrat"/>
                <a:sym typeface="Montserrat"/>
              </a:rPr>
              <a:t>HUGE</a:t>
            </a:r>
            <a:r>
              <a:rPr lang="en" sz="2500">
                <a:solidFill>
                  <a:srgbClr val="C4AE66"/>
                </a:solidFill>
                <a:latin typeface="Montserrat Light"/>
                <a:ea typeface="Montserrat Light"/>
                <a:cs typeface="Montserrat Light"/>
                <a:sym typeface="Montserrat Light"/>
              </a:rPr>
              <a:t>! </a:t>
            </a:r>
            <a:endParaRPr sz="2500">
              <a:solidFill>
                <a:srgbClr val="C4AE66"/>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7"/>
          <p:cNvSpPr txBox="1"/>
          <p:nvPr/>
        </p:nvSpPr>
        <p:spPr>
          <a:xfrm>
            <a:off x="411450" y="1103300"/>
            <a:ext cx="8321100" cy="35373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2500" u="sng">
                <a:solidFill>
                  <a:srgbClr val="C4AE66"/>
                </a:solidFill>
                <a:latin typeface="Montserrat SemiBold"/>
                <a:ea typeface="Montserrat SemiBold"/>
                <a:cs typeface="Montserrat SemiBold"/>
                <a:sym typeface="Montserrat SemiBold"/>
              </a:rPr>
              <a:t>Takeaways</a:t>
            </a:r>
            <a:endParaRPr sz="2500" u="sng">
              <a:solidFill>
                <a:srgbClr val="C4AE66"/>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500">
              <a:solidFill>
                <a:srgbClr val="C4AE66"/>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rgbClr val="C4AE66"/>
                </a:solidFill>
                <a:latin typeface="Montserrat"/>
                <a:ea typeface="Montserrat"/>
                <a:cs typeface="Montserrat"/>
                <a:sym typeface="Montserrat"/>
              </a:rPr>
              <a:t>I want our mural to emphasize the vastness of the ocean. It’s power. Its connectivity. Its history: good, bad, past, future. It has always been and will always be there. </a:t>
            </a:r>
            <a:endParaRPr sz="2200">
              <a:solidFill>
                <a:srgbClr val="C4AE66"/>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2200">
              <a:solidFill>
                <a:srgbClr val="C4AE66"/>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rgbClr val="C4AE66"/>
                </a:solidFill>
                <a:latin typeface="Montserrat"/>
                <a:ea typeface="Montserrat"/>
                <a:cs typeface="Montserrat"/>
                <a:sym typeface="Montserrat"/>
              </a:rPr>
              <a:t>Shipping containers are visually incredible and create a </a:t>
            </a:r>
            <a:r>
              <a:rPr lang="en" sz="2200">
                <a:solidFill>
                  <a:srgbClr val="C4AE66"/>
                </a:solidFill>
                <a:latin typeface="Montserrat"/>
                <a:ea typeface="Montserrat"/>
                <a:cs typeface="Montserrat"/>
                <a:sym typeface="Montserrat"/>
              </a:rPr>
              <a:t>pixelated</a:t>
            </a:r>
            <a:r>
              <a:rPr lang="en" sz="2200">
                <a:solidFill>
                  <a:srgbClr val="C4AE66"/>
                </a:solidFill>
                <a:latin typeface="Montserrat"/>
                <a:ea typeface="Montserrat"/>
                <a:cs typeface="Montserrat"/>
                <a:sym typeface="Montserrat"/>
              </a:rPr>
              <a:t> look that could be good in mural form. A nice pop of color and/or selfie moment.</a:t>
            </a:r>
            <a:endParaRPr sz="2200">
              <a:solidFill>
                <a:srgbClr val="C4AE66"/>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8"/>
          <p:cNvSpPr txBox="1"/>
          <p:nvPr/>
        </p:nvSpPr>
        <p:spPr>
          <a:xfrm>
            <a:off x="2410175" y="253800"/>
            <a:ext cx="6282000" cy="31479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en" sz="2500" u="sng">
                <a:solidFill>
                  <a:srgbClr val="C4AE66"/>
                </a:solidFill>
                <a:latin typeface="Montserrat SemiBold"/>
                <a:ea typeface="Montserrat SemiBold"/>
                <a:cs typeface="Montserrat SemiBold"/>
                <a:sym typeface="Montserrat SemiBold"/>
              </a:rPr>
              <a:t>Takeaways</a:t>
            </a:r>
            <a:endParaRPr sz="2500" u="sng">
              <a:solidFill>
                <a:srgbClr val="C4AE66"/>
              </a:solidFill>
              <a:latin typeface="Montserrat SemiBold"/>
              <a:ea typeface="Montserrat SemiBold"/>
              <a:cs typeface="Montserrat SemiBold"/>
              <a:sym typeface="Montserrat SemiBold"/>
            </a:endParaRPr>
          </a:p>
          <a:p>
            <a:pPr indent="0" lvl="0" marL="0" rtl="0" algn="r">
              <a:spcBef>
                <a:spcPts val="0"/>
              </a:spcBef>
              <a:spcAft>
                <a:spcPts val="0"/>
              </a:spcAft>
              <a:buNone/>
            </a:pPr>
            <a:r>
              <a:t/>
            </a:r>
            <a:endParaRPr sz="2500">
              <a:solidFill>
                <a:srgbClr val="C4AE66"/>
              </a:solidFill>
              <a:latin typeface="Montserrat"/>
              <a:ea typeface="Montserrat"/>
              <a:cs typeface="Montserrat"/>
              <a:sym typeface="Montserrat"/>
            </a:endParaRPr>
          </a:p>
          <a:p>
            <a:pPr indent="0" lvl="0" marL="0" rtl="0" algn="r">
              <a:lnSpc>
                <a:spcPct val="115000"/>
              </a:lnSpc>
              <a:spcBef>
                <a:spcPts val="0"/>
              </a:spcBef>
              <a:spcAft>
                <a:spcPts val="0"/>
              </a:spcAft>
              <a:buNone/>
            </a:pPr>
            <a:r>
              <a:rPr lang="en" sz="2200">
                <a:solidFill>
                  <a:srgbClr val="C4AE66"/>
                </a:solidFill>
                <a:latin typeface="Montserrat"/>
                <a:ea typeface="Montserrat"/>
                <a:cs typeface="Montserrat"/>
                <a:sym typeface="Montserrat"/>
              </a:rPr>
              <a:t>I want our mural to emphasize the vastness of the ocean. It’s power. Its connectivity. Its history: good, bad, past, future. It has always been and will always be there. </a:t>
            </a:r>
            <a:endParaRPr sz="2200">
              <a:solidFill>
                <a:srgbClr val="C4AE66"/>
              </a:solidFill>
              <a:latin typeface="Montserrat"/>
              <a:ea typeface="Montserrat"/>
              <a:cs typeface="Montserrat"/>
              <a:sym typeface="Montserrat"/>
            </a:endParaRPr>
          </a:p>
          <a:p>
            <a:pPr indent="0" lvl="0" marL="0" rtl="0" algn="r">
              <a:lnSpc>
                <a:spcPct val="115000"/>
              </a:lnSpc>
              <a:spcBef>
                <a:spcPts val="0"/>
              </a:spcBef>
              <a:spcAft>
                <a:spcPts val="0"/>
              </a:spcAft>
              <a:buNone/>
            </a:pPr>
            <a:r>
              <a:t/>
            </a:r>
            <a:endParaRPr sz="2200">
              <a:solidFill>
                <a:srgbClr val="C4AE66"/>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2200">
              <a:solidFill>
                <a:srgbClr val="C4AE66"/>
              </a:solidFill>
              <a:latin typeface="Montserrat"/>
              <a:ea typeface="Montserrat"/>
              <a:cs typeface="Montserrat"/>
              <a:sym typeface="Montserrat"/>
            </a:endParaRPr>
          </a:p>
        </p:txBody>
      </p:sp>
      <p:sp>
        <p:nvSpPr>
          <p:cNvPr id="147" name="Google Shape;147;p28"/>
          <p:cNvSpPr txBox="1"/>
          <p:nvPr/>
        </p:nvSpPr>
        <p:spPr>
          <a:xfrm>
            <a:off x="729700" y="2858775"/>
            <a:ext cx="69855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rgbClr val="C4AE66"/>
                </a:solidFill>
                <a:latin typeface="Montserrat"/>
                <a:ea typeface="Montserrat"/>
                <a:cs typeface="Montserrat"/>
                <a:sym typeface="Montserrat"/>
              </a:rPr>
              <a:t>Shipping containers are visually incredible and create a pixelated look that could be good in mural form. A nice pop of color and/or selfie moment.</a:t>
            </a:r>
            <a:endParaRPr sz="2200">
              <a:solidFill>
                <a:srgbClr val="C4AE66"/>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29"/>
          <p:cNvSpPr/>
          <p:nvPr/>
        </p:nvSpPr>
        <p:spPr>
          <a:xfrm>
            <a:off x="4828350" y="4008663"/>
            <a:ext cx="220500" cy="220500"/>
          </a:xfrm>
          <a:prstGeom prst="ellipse">
            <a:avLst/>
          </a:prstGeom>
          <a:solidFill>
            <a:srgbClr val="C4AE6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p>
        </p:txBody>
      </p:sp>
      <p:pic>
        <p:nvPicPr>
          <p:cNvPr id="153" name="Google Shape;153;p29"/>
          <p:cNvPicPr preferRelativeResize="0"/>
          <p:nvPr/>
        </p:nvPicPr>
        <p:blipFill rotWithShape="1">
          <a:blip r:embed="rId4">
            <a:alphaModFix/>
          </a:blip>
          <a:srcRect b="11894" l="0" r="0" t="0"/>
          <a:stretch/>
        </p:blipFill>
        <p:spPr>
          <a:xfrm>
            <a:off x="1226752" y="261950"/>
            <a:ext cx="7560223" cy="3746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0"/>
          <p:cNvPicPr preferRelativeResize="0"/>
          <p:nvPr/>
        </p:nvPicPr>
        <p:blipFill>
          <a:blip r:embed="rId3">
            <a:alphaModFix/>
          </a:blip>
          <a:stretch>
            <a:fillRect/>
          </a:stretch>
        </p:blipFill>
        <p:spPr>
          <a:xfrm>
            <a:off x="162474" y="390475"/>
            <a:ext cx="7253274" cy="4533299"/>
          </a:xfrm>
          <a:prstGeom prst="rect">
            <a:avLst/>
          </a:prstGeom>
          <a:noFill/>
          <a:ln>
            <a:noFill/>
          </a:ln>
        </p:spPr>
      </p:pic>
      <p:sp>
        <p:nvSpPr>
          <p:cNvPr id="159" name="Google Shape;159;p30"/>
          <p:cNvSpPr txBox="1"/>
          <p:nvPr/>
        </p:nvSpPr>
        <p:spPr>
          <a:xfrm>
            <a:off x="7536925" y="390475"/>
            <a:ext cx="1551600" cy="228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000">
                <a:solidFill>
                  <a:schemeClr val="dk1"/>
                </a:solidFill>
                <a:highlight>
                  <a:srgbClr val="FFFFFF"/>
                </a:highlight>
              </a:rPr>
              <a:t>James Edward Buttersworth</a:t>
            </a:r>
            <a:r>
              <a:rPr lang="en"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(American, b. United Kingdom, 1817-1894) </a:t>
            </a:r>
            <a:endParaRPr sz="1000">
              <a:solidFill>
                <a:schemeClr val="dk1"/>
              </a:solidFill>
              <a:highlight>
                <a:srgbClr val="FFFFFF"/>
              </a:highlight>
            </a:endParaRPr>
          </a:p>
          <a:p>
            <a:pPr indent="0" lvl="0" marL="0" rtl="0" algn="l">
              <a:lnSpc>
                <a:spcPct val="115000"/>
              </a:lnSpc>
              <a:spcBef>
                <a:spcPts val="0"/>
              </a:spcBef>
              <a:spcAft>
                <a:spcPts val="0"/>
              </a:spcAft>
              <a:buNone/>
            </a:pPr>
            <a:r>
              <a:rPr b="1" i="1" lang="en" sz="1000">
                <a:solidFill>
                  <a:schemeClr val="dk1"/>
                </a:solidFill>
                <a:highlight>
                  <a:srgbClr val="FFFFFF"/>
                </a:highlight>
              </a:rPr>
              <a:t>American Frigate in a Hurricane</a:t>
            </a:r>
            <a:r>
              <a:rPr lang="en" sz="1000">
                <a:solidFill>
                  <a:schemeClr val="dk1"/>
                </a:solidFill>
                <a:highlight>
                  <a:srgbClr val="FFFFFF"/>
                </a:highlight>
              </a:rPr>
              <a:t>, ca. 1855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Oil on canvas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Gift of Carolyn K. and Richard F. Barry III.  2017.7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Photo by Patrick Cagney </a:t>
            </a:r>
            <a:endParaRPr sz="1000">
              <a:solidFill>
                <a:schemeClr val="dk1"/>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1"/>
          <p:cNvPicPr preferRelativeResize="0"/>
          <p:nvPr/>
        </p:nvPicPr>
        <p:blipFill>
          <a:blip r:embed="rId3">
            <a:alphaModFix/>
          </a:blip>
          <a:stretch>
            <a:fillRect/>
          </a:stretch>
        </p:blipFill>
        <p:spPr>
          <a:xfrm>
            <a:off x="1448375" y="175025"/>
            <a:ext cx="7535877" cy="4533301"/>
          </a:xfrm>
          <a:prstGeom prst="rect">
            <a:avLst/>
          </a:prstGeom>
          <a:noFill/>
          <a:ln>
            <a:noFill/>
          </a:ln>
        </p:spPr>
      </p:pic>
      <p:sp>
        <p:nvSpPr>
          <p:cNvPr id="165" name="Google Shape;165;p31"/>
          <p:cNvSpPr txBox="1"/>
          <p:nvPr/>
        </p:nvSpPr>
        <p:spPr>
          <a:xfrm>
            <a:off x="-25" y="175025"/>
            <a:ext cx="1448400" cy="281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dk1"/>
                </a:solidFill>
                <a:highlight>
                  <a:srgbClr val="FFFFFF"/>
                </a:highlight>
              </a:rPr>
              <a:t>Antonio Jacobsen</a:t>
            </a:r>
            <a:r>
              <a:rPr lang="en"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(American, b. Denmark, 1850-1921) </a:t>
            </a:r>
            <a:endParaRPr sz="1000">
              <a:solidFill>
                <a:schemeClr val="dk1"/>
              </a:solidFill>
              <a:highlight>
                <a:srgbClr val="FFFFFF"/>
              </a:highlight>
            </a:endParaRPr>
          </a:p>
          <a:p>
            <a:pPr indent="0" lvl="0" marL="0" rtl="0" algn="l">
              <a:lnSpc>
                <a:spcPct val="115000"/>
              </a:lnSpc>
              <a:spcBef>
                <a:spcPts val="0"/>
              </a:spcBef>
              <a:spcAft>
                <a:spcPts val="0"/>
              </a:spcAft>
              <a:buNone/>
            </a:pPr>
            <a:r>
              <a:rPr b="1" i="1" lang="en" sz="1000">
                <a:solidFill>
                  <a:schemeClr val="dk1"/>
                </a:solidFill>
                <a:highlight>
                  <a:srgbClr val="FFFFFF"/>
                </a:highlight>
              </a:rPr>
              <a:t>Old Dominion Line Stamer Isaac Bell off Sandy Hook with Pilot Schooner No. 16, Christian Bergh, in the Distance</a:t>
            </a:r>
            <a:r>
              <a:rPr lang="en" sz="1000">
                <a:solidFill>
                  <a:schemeClr val="dk1"/>
                </a:solidFill>
                <a:highlight>
                  <a:srgbClr val="FFFFFF"/>
                </a:highlight>
              </a:rPr>
              <a:t>, 1876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Oil on canvas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Gift of Carolyn K. and Richard F. Barry.  2017.19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Photo by Patrick Cagney </a:t>
            </a:r>
            <a:endParaRPr sz="1000">
              <a:solidFill>
                <a:schemeClr val="dk1"/>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p14"/>
          <p:cNvSpPr txBox="1"/>
          <p:nvPr/>
        </p:nvSpPr>
        <p:spPr>
          <a:xfrm>
            <a:off x="-2338525" y="1278750"/>
            <a:ext cx="8112000" cy="1293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Clr>
                <a:schemeClr val="dk1"/>
              </a:buClr>
              <a:buSzPts val="600"/>
              <a:buFont typeface="Arial"/>
              <a:buNone/>
            </a:pPr>
            <a:r>
              <a:t/>
            </a:r>
            <a:endParaRPr sz="5700">
              <a:solidFill>
                <a:srgbClr val="C4AE66"/>
              </a:solidFill>
              <a:latin typeface="Sorts Mill Goudy"/>
              <a:ea typeface="Sorts Mill Goudy"/>
              <a:cs typeface="Sorts Mill Goudy"/>
              <a:sym typeface="Sorts Mill Goudy"/>
            </a:endParaRPr>
          </a:p>
          <a:p>
            <a:pPr indent="0" lvl="0" marL="0" rtl="0" algn="ctr">
              <a:spcBef>
                <a:spcPts val="0"/>
              </a:spcBef>
              <a:spcAft>
                <a:spcPts val="0"/>
              </a:spcAft>
              <a:buNone/>
            </a:pPr>
            <a:r>
              <a:rPr b="1" lang="en" sz="2100">
                <a:solidFill>
                  <a:srgbClr val="C4AE66"/>
                </a:solidFill>
                <a:latin typeface="Outfit"/>
                <a:ea typeface="Outfit"/>
                <a:cs typeface="Outfit"/>
                <a:sym typeface="Outfit"/>
              </a:rPr>
              <a:t>Chris Jordan</a:t>
            </a:r>
            <a:endParaRPr b="1" sz="2100">
              <a:solidFill>
                <a:srgbClr val="C4AE66"/>
              </a:solidFill>
              <a:latin typeface="Outfit"/>
              <a:ea typeface="Outfit"/>
              <a:cs typeface="Outfit"/>
              <a:sym typeface="Outfit"/>
            </a:endParaRPr>
          </a:p>
        </p:txBody>
      </p:sp>
      <p:pic>
        <p:nvPicPr>
          <p:cNvPr id="60" name="Google Shape;60;p14"/>
          <p:cNvPicPr preferRelativeResize="0"/>
          <p:nvPr/>
        </p:nvPicPr>
        <p:blipFill>
          <a:blip r:embed="rId4">
            <a:alphaModFix/>
          </a:blip>
          <a:stretch>
            <a:fillRect/>
          </a:stretch>
        </p:blipFill>
        <p:spPr>
          <a:xfrm>
            <a:off x="3276225" y="741497"/>
            <a:ext cx="5490774" cy="36605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2"/>
          <p:cNvPicPr preferRelativeResize="0"/>
          <p:nvPr/>
        </p:nvPicPr>
        <p:blipFill>
          <a:blip r:embed="rId3">
            <a:alphaModFix/>
          </a:blip>
          <a:stretch>
            <a:fillRect/>
          </a:stretch>
        </p:blipFill>
        <p:spPr>
          <a:xfrm>
            <a:off x="5053525" y="152400"/>
            <a:ext cx="3813313" cy="4838702"/>
          </a:xfrm>
          <a:prstGeom prst="rect">
            <a:avLst/>
          </a:prstGeom>
          <a:noFill/>
          <a:ln>
            <a:noFill/>
          </a:ln>
        </p:spPr>
      </p:pic>
      <p:pic>
        <p:nvPicPr>
          <p:cNvPr id="171" name="Google Shape;171;p32"/>
          <p:cNvPicPr preferRelativeResize="0"/>
          <p:nvPr/>
        </p:nvPicPr>
        <p:blipFill>
          <a:blip r:embed="rId4">
            <a:alphaModFix/>
          </a:blip>
          <a:stretch>
            <a:fillRect/>
          </a:stretch>
        </p:blipFill>
        <p:spPr>
          <a:xfrm>
            <a:off x="192800" y="1194500"/>
            <a:ext cx="4597750" cy="2590724"/>
          </a:xfrm>
          <a:prstGeom prst="rect">
            <a:avLst/>
          </a:prstGeom>
          <a:noFill/>
          <a:ln>
            <a:noFill/>
          </a:ln>
        </p:spPr>
      </p:pic>
      <p:sp>
        <p:nvSpPr>
          <p:cNvPr id="172" name="Google Shape;172;p32"/>
          <p:cNvSpPr txBox="1"/>
          <p:nvPr/>
        </p:nvSpPr>
        <p:spPr>
          <a:xfrm>
            <a:off x="192800" y="152400"/>
            <a:ext cx="3000000" cy="104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dk1"/>
                </a:solidFill>
                <a:highlight>
                  <a:srgbClr val="FFFFFF"/>
                </a:highlight>
              </a:rPr>
              <a:t>Montague Dawson</a:t>
            </a:r>
            <a:r>
              <a:rPr lang="en" sz="1000">
                <a:solidFill>
                  <a:schemeClr val="dk1"/>
                </a:solidFill>
                <a:highlight>
                  <a:srgbClr val="FFFFFF"/>
                </a:highlight>
              </a:rPr>
              <a:t> (British, 1895-1973) </a:t>
            </a:r>
            <a:endParaRPr sz="1000">
              <a:solidFill>
                <a:schemeClr val="dk1"/>
              </a:solidFill>
              <a:highlight>
                <a:srgbClr val="FFFFFF"/>
              </a:highlight>
            </a:endParaRPr>
          </a:p>
          <a:p>
            <a:pPr indent="0" lvl="0" marL="0" rtl="0" algn="l">
              <a:lnSpc>
                <a:spcPct val="115000"/>
              </a:lnSpc>
              <a:spcBef>
                <a:spcPts val="0"/>
              </a:spcBef>
              <a:spcAft>
                <a:spcPts val="0"/>
              </a:spcAft>
              <a:buNone/>
            </a:pPr>
            <a:r>
              <a:rPr b="1" i="1" lang="en" sz="1000">
                <a:solidFill>
                  <a:schemeClr val="dk1"/>
                </a:solidFill>
                <a:highlight>
                  <a:srgbClr val="FFFFFF"/>
                </a:highlight>
              </a:rPr>
              <a:t>The Tea Clipper Race of 1866 Between the “Ariel” and “Taeping,”</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Oil on canvas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On loan from Carolyn K. and Richard F. Barry III </a:t>
            </a:r>
            <a:endParaRPr sz="1000">
              <a:solidFill>
                <a:schemeClr val="dk1"/>
              </a:solidFill>
              <a:highlight>
                <a:srgbClr val="FFFFFF"/>
              </a:highlight>
            </a:endParaRPr>
          </a:p>
        </p:txBody>
      </p:sp>
      <p:sp>
        <p:nvSpPr>
          <p:cNvPr id="173" name="Google Shape;173;p32"/>
          <p:cNvSpPr txBox="1"/>
          <p:nvPr/>
        </p:nvSpPr>
        <p:spPr>
          <a:xfrm>
            <a:off x="744850" y="3767400"/>
            <a:ext cx="4089000" cy="1223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000">
                <a:solidFill>
                  <a:schemeClr val="dk1"/>
                </a:solidFill>
                <a:highlight>
                  <a:srgbClr val="FFFFFF"/>
                </a:highlight>
              </a:rPr>
              <a:t>Edward Moran</a:t>
            </a:r>
            <a:r>
              <a:rPr lang="en" sz="1000">
                <a:solidFill>
                  <a:schemeClr val="dk1"/>
                </a:solidFill>
                <a:highlight>
                  <a:srgbClr val="FFFFFF"/>
                </a:highlight>
              </a:rPr>
              <a:t> </a:t>
            </a:r>
            <a:endParaRPr sz="1000">
              <a:solidFill>
                <a:schemeClr val="dk1"/>
              </a:solidFill>
              <a:highlight>
                <a:srgbClr val="FFFFFF"/>
              </a:highlight>
            </a:endParaRPr>
          </a:p>
          <a:p>
            <a:pPr indent="0" lvl="0" marL="0" rtl="0" algn="r">
              <a:lnSpc>
                <a:spcPct val="115000"/>
              </a:lnSpc>
              <a:spcBef>
                <a:spcPts val="0"/>
              </a:spcBef>
              <a:spcAft>
                <a:spcPts val="0"/>
              </a:spcAft>
              <a:buNone/>
            </a:pPr>
            <a:r>
              <a:rPr lang="en" sz="1000">
                <a:solidFill>
                  <a:schemeClr val="dk1"/>
                </a:solidFill>
                <a:highlight>
                  <a:srgbClr val="FFFFFF"/>
                </a:highlight>
              </a:rPr>
              <a:t>(American, b. United Kingdom, 1829-1901)  </a:t>
            </a:r>
            <a:endParaRPr sz="1000">
              <a:solidFill>
                <a:schemeClr val="dk1"/>
              </a:solidFill>
              <a:highlight>
                <a:srgbClr val="FFFFFF"/>
              </a:highlight>
            </a:endParaRPr>
          </a:p>
          <a:p>
            <a:pPr indent="0" lvl="0" marL="0" rtl="0" algn="r">
              <a:lnSpc>
                <a:spcPct val="115000"/>
              </a:lnSpc>
              <a:spcBef>
                <a:spcPts val="0"/>
              </a:spcBef>
              <a:spcAft>
                <a:spcPts val="0"/>
              </a:spcAft>
              <a:buNone/>
            </a:pPr>
            <a:r>
              <a:rPr b="1" i="1" lang="en" sz="1000">
                <a:solidFill>
                  <a:schemeClr val="dk1"/>
                </a:solidFill>
                <a:highlight>
                  <a:srgbClr val="FFFFFF"/>
                </a:highlight>
              </a:rPr>
              <a:t>The Winning Yacht: "Countess of Dufferin" and "Madeline,"</a:t>
            </a:r>
            <a:r>
              <a:rPr i="1" lang="en" sz="1000">
                <a:solidFill>
                  <a:schemeClr val="dk1"/>
                </a:solidFill>
                <a:highlight>
                  <a:srgbClr val="FFFFFF"/>
                </a:highlight>
              </a:rPr>
              <a:t> </a:t>
            </a:r>
            <a:r>
              <a:rPr lang="en" sz="1000">
                <a:solidFill>
                  <a:schemeClr val="dk1"/>
                </a:solidFill>
                <a:highlight>
                  <a:srgbClr val="FFFFFF"/>
                </a:highlight>
              </a:rPr>
              <a:t>1877 </a:t>
            </a:r>
            <a:endParaRPr sz="1000">
              <a:solidFill>
                <a:schemeClr val="dk1"/>
              </a:solidFill>
              <a:highlight>
                <a:srgbClr val="FFFFFF"/>
              </a:highlight>
            </a:endParaRPr>
          </a:p>
          <a:p>
            <a:pPr indent="0" lvl="0" marL="0" rtl="0" algn="r">
              <a:lnSpc>
                <a:spcPct val="115000"/>
              </a:lnSpc>
              <a:spcBef>
                <a:spcPts val="0"/>
              </a:spcBef>
              <a:spcAft>
                <a:spcPts val="0"/>
              </a:spcAft>
              <a:buNone/>
            </a:pPr>
            <a:r>
              <a:rPr lang="en" sz="1000">
                <a:solidFill>
                  <a:schemeClr val="dk1"/>
                </a:solidFill>
                <a:highlight>
                  <a:srgbClr val="FFFFFF"/>
                </a:highlight>
              </a:rPr>
              <a:t>Oil on Canvas </a:t>
            </a:r>
            <a:endParaRPr sz="1000">
              <a:solidFill>
                <a:schemeClr val="dk1"/>
              </a:solidFill>
              <a:highlight>
                <a:srgbClr val="FFFFFF"/>
              </a:highlight>
            </a:endParaRPr>
          </a:p>
          <a:p>
            <a:pPr indent="0" lvl="0" marL="0" rtl="0" algn="r">
              <a:lnSpc>
                <a:spcPct val="115000"/>
              </a:lnSpc>
              <a:spcBef>
                <a:spcPts val="0"/>
              </a:spcBef>
              <a:spcAft>
                <a:spcPts val="0"/>
              </a:spcAft>
              <a:buNone/>
            </a:pPr>
            <a:r>
              <a:rPr lang="en" sz="1000">
                <a:solidFill>
                  <a:schemeClr val="dk1"/>
                </a:solidFill>
                <a:highlight>
                  <a:srgbClr val="FFFFFF"/>
                </a:highlight>
              </a:rPr>
              <a:t>Carolyn K. And Richard F. Barry III Art Purchase Fund.  2018.17 </a:t>
            </a:r>
            <a:endParaRPr sz="1000">
              <a:solidFill>
                <a:schemeClr val="dk1"/>
              </a:solidFill>
              <a:highlight>
                <a:srgbClr val="FFFFFF"/>
              </a:highlight>
            </a:endParaRPr>
          </a:p>
          <a:p>
            <a:pPr indent="0" lvl="0" marL="0" rtl="0" algn="r">
              <a:lnSpc>
                <a:spcPct val="115000"/>
              </a:lnSpc>
              <a:spcBef>
                <a:spcPts val="0"/>
              </a:spcBef>
              <a:spcAft>
                <a:spcPts val="0"/>
              </a:spcAft>
              <a:buNone/>
            </a:pPr>
            <a:r>
              <a:rPr lang="en" sz="1000">
                <a:solidFill>
                  <a:schemeClr val="dk1"/>
                </a:solidFill>
                <a:highlight>
                  <a:srgbClr val="FFFFFF"/>
                </a:highlight>
              </a:rPr>
              <a:t>Photo by Patrick Cagney </a:t>
            </a:r>
            <a:endParaRPr sz="1000">
              <a:solidFill>
                <a:schemeClr val="dk1"/>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3"/>
          <p:cNvPicPr preferRelativeResize="0"/>
          <p:nvPr/>
        </p:nvPicPr>
        <p:blipFill>
          <a:blip r:embed="rId3">
            <a:alphaModFix/>
          </a:blip>
          <a:stretch>
            <a:fillRect/>
          </a:stretch>
        </p:blipFill>
        <p:spPr>
          <a:xfrm>
            <a:off x="1884188" y="152400"/>
            <a:ext cx="7259822" cy="4838700"/>
          </a:xfrm>
          <a:prstGeom prst="rect">
            <a:avLst/>
          </a:prstGeom>
          <a:noFill/>
          <a:ln>
            <a:noFill/>
          </a:ln>
        </p:spPr>
      </p:pic>
      <p:sp>
        <p:nvSpPr>
          <p:cNvPr id="179" name="Google Shape;179;p33"/>
          <p:cNvSpPr txBox="1"/>
          <p:nvPr/>
        </p:nvSpPr>
        <p:spPr>
          <a:xfrm>
            <a:off x="175050" y="152400"/>
            <a:ext cx="30000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dk1"/>
                </a:solidFill>
                <a:highlight>
                  <a:srgbClr val="FFFFFF"/>
                </a:highlight>
              </a:rPr>
              <a:t>Richard Marquis</a:t>
            </a:r>
            <a:r>
              <a:rPr lang="en"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(American, b. 1945) </a:t>
            </a:r>
            <a:endParaRPr sz="1000">
              <a:solidFill>
                <a:schemeClr val="dk1"/>
              </a:solidFill>
              <a:highlight>
                <a:srgbClr val="FFFFFF"/>
              </a:highlight>
            </a:endParaRPr>
          </a:p>
          <a:p>
            <a:pPr indent="0" lvl="0" marL="0" rtl="0" algn="l">
              <a:lnSpc>
                <a:spcPct val="115000"/>
              </a:lnSpc>
              <a:spcBef>
                <a:spcPts val="0"/>
              </a:spcBef>
              <a:spcAft>
                <a:spcPts val="0"/>
              </a:spcAft>
              <a:buNone/>
            </a:pPr>
            <a:r>
              <a:rPr b="1" i="1" lang="en" sz="1000">
                <a:solidFill>
                  <a:schemeClr val="dk1"/>
                </a:solidFill>
                <a:highlight>
                  <a:srgbClr val="FFFFFF"/>
                </a:highlight>
              </a:rPr>
              <a:t>Monitor 12-6</a:t>
            </a:r>
            <a:r>
              <a:rPr lang="en" sz="1000">
                <a:solidFill>
                  <a:schemeClr val="dk1"/>
                </a:solidFill>
                <a:highlight>
                  <a:srgbClr val="FFFFFF"/>
                </a:highlight>
              </a:rPr>
              <a:t>, 2012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Hot slab glass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Gift of Carolyn K. and Richard F. Barry III.  2017.90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Photo by Patrick Cagney </a:t>
            </a:r>
            <a:endParaRPr sz="1000">
              <a:solidFill>
                <a:schemeClr val="dk1"/>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4"/>
          <p:cNvPicPr preferRelativeResize="0"/>
          <p:nvPr/>
        </p:nvPicPr>
        <p:blipFill>
          <a:blip r:embed="rId3">
            <a:alphaModFix/>
          </a:blip>
          <a:stretch>
            <a:fillRect/>
          </a:stretch>
        </p:blipFill>
        <p:spPr>
          <a:xfrm>
            <a:off x="2070200" y="377000"/>
            <a:ext cx="6862198" cy="4573675"/>
          </a:xfrm>
          <a:prstGeom prst="rect">
            <a:avLst/>
          </a:prstGeom>
          <a:noFill/>
          <a:ln>
            <a:noFill/>
          </a:ln>
        </p:spPr>
      </p:pic>
      <p:sp>
        <p:nvSpPr>
          <p:cNvPr id="185" name="Google Shape;185;p34"/>
          <p:cNvSpPr txBox="1"/>
          <p:nvPr/>
        </p:nvSpPr>
        <p:spPr>
          <a:xfrm>
            <a:off x="148125" y="3903975"/>
            <a:ext cx="3000000" cy="104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dk1"/>
                </a:solidFill>
                <a:highlight>
                  <a:srgbClr val="FFFFFF"/>
                </a:highlight>
              </a:rPr>
              <a:t>Peter Eudenbach</a:t>
            </a:r>
            <a:r>
              <a:rPr lang="en"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(American, b. 1965) </a:t>
            </a:r>
            <a:endParaRPr sz="1000">
              <a:solidFill>
                <a:schemeClr val="dk1"/>
              </a:solidFill>
              <a:highlight>
                <a:srgbClr val="FFFFFF"/>
              </a:highlight>
            </a:endParaRPr>
          </a:p>
          <a:p>
            <a:pPr indent="0" lvl="0" marL="0" rtl="0" algn="l">
              <a:lnSpc>
                <a:spcPct val="115000"/>
              </a:lnSpc>
              <a:spcBef>
                <a:spcPts val="0"/>
              </a:spcBef>
              <a:spcAft>
                <a:spcPts val="0"/>
              </a:spcAft>
              <a:buNone/>
            </a:pPr>
            <a:r>
              <a:rPr b="1" i="1" lang="en" sz="1000">
                <a:solidFill>
                  <a:schemeClr val="dk1"/>
                </a:solidFill>
                <a:highlight>
                  <a:srgbClr val="FFFFFF"/>
                </a:highlight>
              </a:rPr>
              <a:t>Flotsam/Jetsom</a:t>
            </a:r>
            <a:r>
              <a:rPr lang="en" sz="1000">
                <a:solidFill>
                  <a:schemeClr val="dk1"/>
                </a:solidFill>
                <a:highlight>
                  <a:srgbClr val="FFFFFF"/>
                </a:highlight>
              </a:rPr>
              <a:t>, 2007/2015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Digital print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On loan from the artist </a:t>
            </a:r>
            <a:endParaRPr sz="1000">
              <a:solidFill>
                <a:schemeClr val="dk1"/>
              </a:solidFill>
              <a:highlight>
                <a:srgbClr val="FFFFFF"/>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The Port of Virginia" id="190" name="Google Shape;190;p35"/>
          <p:cNvPicPr preferRelativeResize="0"/>
          <p:nvPr/>
        </p:nvPicPr>
        <p:blipFill>
          <a:blip r:embed="rId3">
            <a:alphaModFix/>
          </a:blip>
          <a:stretch>
            <a:fillRect/>
          </a:stretch>
        </p:blipFill>
        <p:spPr>
          <a:xfrm>
            <a:off x="2055150" y="634988"/>
            <a:ext cx="6792625" cy="3415725"/>
          </a:xfrm>
          <a:prstGeom prst="rect">
            <a:avLst/>
          </a:prstGeom>
          <a:noFill/>
          <a:ln>
            <a:noFill/>
          </a:ln>
        </p:spPr>
      </p:pic>
      <p:sp>
        <p:nvSpPr>
          <p:cNvPr id="191" name="Google Shape;191;p35"/>
          <p:cNvSpPr txBox="1"/>
          <p:nvPr/>
        </p:nvSpPr>
        <p:spPr>
          <a:xfrm>
            <a:off x="134675" y="3581600"/>
            <a:ext cx="34875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dk1"/>
                </a:solidFill>
                <a:highlight>
                  <a:srgbClr val="FFFFFF"/>
                </a:highlight>
              </a:rPr>
              <a:t>Janos Enyedi </a:t>
            </a:r>
            <a:endParaRPr b="1"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(American, 1947-2011) </a:t>
            </a:r>
            <a:endParaRPr sz="1000">
              <a:solidFill>
                <a:schemeClr val="dk1"/>
              </a:solidFill>
              <a:highlight>
                <a:srgbClr val="FFFFFF"/>
              </a:highlight>
            </a:endParaRPr>
          </a:p>
          <a:p>
            <a:pPr indent="0" lvl="0" marL="0" rtl="0" algn="l">
              <a:lnSpc>
                <a:spcPct val="115000"/>
              </a:lnSpc>
              <a:spcBef>
                <a:spcPts val="0"/>
              </a:spcBef>
              <a:spcAft>
                <a:spcPts val="0"/>
              </a:spcAft>
              <a:buNone/>
            </a:pPr>
            <a:r>
              <a:rPr b="1" i="1" lang="en" sz="1000">
                <a:solidFill>
                  <a:schemeClr val="dk1"/>
                </a:solidFill>
                <a:highlight>
                  <a:srgbClr val="FFFFFF"/>
                </a:highlight>
              </a:rPr>
              <a:t>The Port of Virginia</a:t>
            </a:r>
            <a:r>
              <a:rPr lang="en" sz="1000">
                <a:solidFill>
                  <a:schemeClr val="dk1"/>
                </a:solidFill>
                <a:highlight>
                  <a:srgbClr val="FFFFFF"/>
                </a:highlight>
              </a:rPr>
              <a:t>, 2005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Pigmented inkjet print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On loan from the Chrysler Museum of Art. Gift of Walter P. Chrysler, Jr. by exchange in Honor of David Goode. </a:t>
            </a:r>
            <a:endParaRPr sz="1000">
              <a:solidFill>
                <a:schemeClr val="dk1"/>
              </a:solidFill>
              <a:highlight>
                <a:srgbClr val="FFFFFF"/>
              </a:highlight>
            </a:endParaRPr>
          </a:p>
          <a:p>
            <a:pPr indent="0" lvl="0" marL="0" rtl="0" algn="l">
              <a:lnSpc>
                <a:spcPct val="115000"/>
              </a:lnSpc>
              <a:spcBef>
                <a:spcPts val="0"/>
              </a:spcBef>
              <a:spcAft>
                <a:spcPts val="0"/>
              </a:spcAft>
              <a:buNone/>
            </a:pPr>
            <a:r>
              <a:rPr lang="en" sz="1000">
                <a:solidFill>
                  <a:schemeClr val="dk1"/>
                </a:solidFill>
                <a:highlight>
                  <a:srgbClr val="FFFFFF"/>
                </a:highlight>
              </a:rPr>
              <a:t>© Janos Enyedi </a:t>
            </a:r>
            <a:endParaRPr sz="1000">
              <a:solidFill>
                <a:schemeClr val="dk1"/>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6"/>
          <p:cNvPicPr preferRelativeResize="0"/>
          <p:nvPr/>
        </p:nvPicPr>
        <p:blipFill>
          <a:blip r:embed="rId3">
            <a:alphaModFix/>
          </a:blip>
          <a:stretch>
            <a:fillRect/>
          </a:stretch>
        </p:blipFill>
        <p:spPr>
          <a:xfrm>
            <a:off x="287050" y="152400"/>
            <a:ext cx="6078617" cy="4838700"/>
          </a:xfrm>
          <a:prstGeom prst="rect">
            <a:avLst/>
          </a:prstGeom>
          <a:noFill/>
          <a:ln>
            <a:noFill/>
          </a:ln>
        </p:spPr>
      </p:pic>
      <p:sp>
        <p:nvSpPr>
          <p:cNvPr id="197" name="Google Shape;197;p36"/>
          <p:cNvSpPr txBox="1"/>
          <p:nvPr/>
        </p:nvSpPr>
        <p:spPr>
          <a:xfrm>
            <a:off x="6365675" y="282750"/>
            <a:ext cx="2654100" cy="16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Melissa Hill </a:t>
            </a:r>
            <a:r>
              <a:rPr lang="en" sz="1000">
                <a:solidFill>
                  <a:schemeClr val="dk1"/>
                </a:solidFill>
              </a:rPr>
              <a:t>(American, b. 198X)</a:t>
            </a:r>
            <a:endParaRPr sz="1000">
              <a:solidFill>
                <a:schemeClr val="dk1"/>
              </a:solidFill>
            </a:endParaRPr>
          </a:p>
          <a:p>
            <a:pPr indent="0" lvl="0" marL="0" rtl="0" algn="l">
              <a:spcBef>
                <a:spcPts val="0"/>
              </a:spcBef>
              <a:spcAft>
                <a:spcPts val="0"/>
              </a:spcAft>
              <a:buNone/>
            </a:pPr>
            <a:r>
              <a:rPr b="1" i="1" lang="en" sz="1000">
                <a:solidFill>
                  <a:schemeClr val="dk1"/>
                </a:solidFill>
              </a:rPr>
              <a:t>Untitled</a:t>
            </a:r>
            <a:r>
              <a:rPr b="1" lang="en" sz="1000">
                <a:solidFill>
                  <a:schemeClr val="dk1"/>
                </a:solidFill>
              </a:rPr>
              <a:t>,</a:t>
            </a:r>
            <a:r>
              <a:rPr lang="en" sz="1000">
                <a:solidFill>
                  <a:schemeClr val="dk1"/>
                </a:solidFill>
              </a:rPr>
              <a:t> 2013</a:t>
            </a:r>
            <a:endParaRPr sz="1000">
              <a:solidFill>
                <a:schemeClr val="dk1"/>
              </a:solidFill>
            </a:endParaRPr>
          </a:p>
          <a:p>
            <a:pPr indent="0" lvl="0" marL="0" rtl="0" algn="l">
              <a:spcBef>
                <a:spcPts val="0"/>
              </a:spcBef>
              <a:spcAft>
                <a:spcPts val="0"/>
              </a:spcAft>
              <a:buNone/>
            </a:pPr>
            <a:r>
              <a:rPr lang="en" sz="1000">
                <a:solidFill>
                  <a:schemeClr val="dk1"/>
                </a:solidFill>
                <a:highlight>
                  <a:srgbClr val="FFFFFF"/>
                </a:highlight>
              </a:rPr>
              <a:t>Thermal Bag, Adhesive, Felt,</a:t>
            </a:r>
            <a:endParaRPr sz="1000">
              <a:solidFill>
                <a:schemeClr val="dk1"/>
              </a:solidFill>
              <a:highlight>
                <a:srgbClr val="FFFFFF"/>
              </a:highlight>
            </a:endParaRPr>
          </a:p>
          <a:p>
            <a:pPr indent="0" lvl="0" marL="0" rtl="0" algn="l">
              <a:spcBef>
                <a:spcPts val="0"/>
              </a:spcBef>
              <a:spcAft>
                <a:spcPts val="0"/>
              </a:spcAft>
              <a:buNone/>
            </a:pPr>
            <a:r>
              <a:rPr lang="en" sz="1000">
                <a:solidFill>
                  <a:schemeClr val="dk1"/>
                </a:solidFill>
                <a:highlight>
                  <a:srgbClr val="FFFFFF"/>
                </a:highlight>
              </a:rPr>
              <a:t>On Loan from the Artist</a:t>
            </a:r>
            <a:endParaRPr sz="1000">
              <a:solidFill>
                <a:schemeClr val="dk1"/>
              </a:solidFill>
              <a:highlight>
                <a:srgbClr val="FFFFFF"/>
              </a:highlight>
            </a:endParaRPr>
          </a:p>
          <a:p>
            <a:pPr indent="0" lvl="0" marL="0" rtl="0" algn="l">
              <a:spcBef>
                <a:spcPts val="0"/>
              </a:spcBef>
              <a:spcAft>
                <a:spcPts val="0"/>
              </a:spcAft>
              <a:buNone/>
            </a:pPr>
            <a:r>
              <a:t/>
            </a:r>
            <a:endParaRPr sz="10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pic>
        <p:nvPicPr>
          <p:cNvPr id="202" name="Google Shape;202;p37"/>
          <p:cNvPicPr preferRelativeResize="0"/>
          <p:nvPr/>
        </p:nvPicPr>
        <p:blipFill>
          <a:blip r:embed="rId3">
            <a:alphaModFix/>
          </a:blip>
          <a:stretch>
            <a:fillRect/>
          </a:stretch>
        </p:blipFill>
        <p:spPr>
          <a:xfrm>
            <a:off x="0" y="-952500"/>
            <a:ext cx="9144000" cy="6095991"/>
          </a:xfrm>
          <a:prstGeom prst="rect">
            <a:avLst/>
          </a:prstGeom>
          <a:noFill/>
          <a:ln>
            <a:noFill/>
          </a:ln>
        </p:spPr>
      </p:pic>
      <p:sp>
        <p:nvSpPr>
          <p:cNvPr id="203" name="Google Shape;203;p37"/>
          <p:cNvSpPr txBox="1"/>
          <p:nvPr/>
        </p:nvSpPr>
        <p:spPr>
          <a:xfrm>
            <a:off x="417400" y="942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John R. G. Roth</a:t>
            </a:r>
            <a:endParaRPr b="1" sz="1000">
              <a:solidFill>
                <a:schemeClr val="lt1"/>
              </a:solidFill>
            </a:endParaRPr>
          </a:p>
          <a:p>
            <a:pPr indent="0" lvl="0" marL="0" rtl="0" algn="l">
              <a:spcBef>
                <a:spcPts val="0"/>
              </a:spcBef>
              <a:spcAft>
                <a:spcPts val="0"/>
              </a:spcAft>
              <a:buNone/>
            </a:pPr>
            <a:r>
              <a:rPr i="1" lang="en" sz="1000">
                <a:solidFill>
                  <a:schemeClr val="lt1"/>
                </a:solidFill>
              </a:rPr>
              <a:t>Cretaceous Mode, </a:t>
            </a:r>
            <a:r>
              <a:rPr lang="en" sz="1000">
                <a:solidFill>
                  <a:schemeClr val="lt1"/>
                </a:solidFill>
              </a:rPr>
              <a:t>2010 </a:t>
            </a:r>
            <a:endParaRPr sz="1000">
              <a:solidFill>
                <a:schemeClr val="lt1"/>
              </a:solidFill>
            </a:endParaRPr>
          </a:p>
          <a:p>
            <a:pPr indent="0" lvl="0" marL="0" rtl="0" algn="l">
              <a:spcBef>
                <a:spcPts val="0"/>
              </a:spcBef>
              <a:spcAft>
                <a:spcPts val="0"/>
              </a:spcAft>
              <a:buNone/>
            </a:pPr>
            <a:r>
              <a:rPr lang="en" sz="1000">
                <a:solidFill>
                  <a:schemeClr val="lt1"/>
                </a:solidFill>
              </a:rPr>
              <a:t>On Loan from the Artist</a:t>
            </a:r>
            <a:endParaRPr sz="10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38"/>
          <p:cNvSpPr txBox="1"/>
          <p:nvPr/>
        </p:nvSpPr>
        <p:spPr>
          <a:xfrm>
            <a:off x="3684300" y="1648350"/>
            <a:ext cx="1775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4AE66"/>
                </a:solidFill>
                <a:latin typeface="Outfit"/>
                <a:ea typeface="Outfit"/>
                <a:cs typeface="Outfit"/>
                <a:sym typeface="Outfit"/>
              </a:rPr>
              <a:t>Questions? Thoughts? </a:t>
            </a:r>
            <a:endParaRPr sz="2400">
              <a:solidFill>
                <a:srgbClr val="C4AE66"/>
              </a:solidFill>
              <a:latin typeface="Outfit"/>
              <a:ea typeface="Outfit"/>
              <a:cs typeface="Outfit"/>
              <a:sym typeface="Outfit"/>
            </a:endParaRPr>
          </a:p>
        </p:txBody>
      </p:sp>
      <p:sp>
        <p:nvSpPr>
          <p:cNvPr id="209" name="Google Shape;209;p38"/>
          <p:cNvSpPr txBox="1"/>
          <p:nvPr/>
        </p:nvSpPr>
        <p:spPr>
          <a:xfrm>
            <a:off x="5930800" y="4461100"/>
            <a:ext cx="30000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100" u="sng">
                <a:solidFill>
                  <a:schemeClr val="hlink"/>
                </a:solidFill>
                <a:latin typeface="Outfit"/>
                <a:ea typeface="Outfit"/>
                <a:cs typeface="Outfit"/>
                <a:sym typeface="Outfit"/>
                <a:hlinkClick r:id="rId4"/>
              </a:rPr>
              <a:t>Bibliography </a:t>
            </a:r>
            <a:endParaRPr sz="2100">
              <a:solidFill>
                <a:schemeClr val="lt1"/>
              </a:solidFill>
              <a:latin typeface="Outfit"/>
              <a:ea typeface="Outfit"/>
              <a:cs typeface="Outfit"/>
              <a:sym typeface="Outfi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pic>
        <p:nvPicPr>
          <p:cNvPr id="65" name="Google Shape;65;p15"/>
          <p:cNvPicPr preferRelativeResize="0"/>
          <p:nvPr/>
        </p:nvPicPr>
        <p:blipFill>
          <a:blip r:embed="rId4">
            <a:alphaModFix/>
          </a:blip>
          <a:stretch>
            <a:fillRect/>
          </a:stretch>
        </p:blipFill>
        <p:spPr>
          <a:xfrm>
            <a:off x="-215450" y="-1140437"/>
            <a:ext cx="9906958" cy="7424375"/>
          </a:xfrm>
          <a:prstGeom prst="rect">
            <a:avLst/>
          </a:prstGeom>
          <a:noFill/>
          <a:ln>
            <a:noFill/>
          </a:ln>
        </p:spPr>
      </p:pic>
      <p:sp>
        <p:nvSpPr>
          <p:cNvPr id="66" name="Google Shape;66;p15"/>
          <p:cNvSpPr txBox="1"/>
          <p:nvPr/>
        </p:nvSpPr>
        <p:spPr>
          <a:xfrm>
            <a:off x="2985388" y="286538"/>
            <a:ext cx="3173400" cy="507900"/>
          </a:xfrm>
          <a:prstGeom prst="rect">
            <a:avLst/>
          </a:prstGeom>
          <a:noFill/>
          <a:ln>
            <a:noFill/>
          </a:ln>
        </p:spPr>
        <p:txBody>
          <a:bodyPr anchorCtr="0" anchor="t" bIns="45725" lIns="45725" spcFirstLastPara="1" rIns="45725" wrap="square" tIns="45725">
            <a:spAutoFit/>
          </a:bodyPr>
          <a:lstStyle/>
          <a:p>
            <a:pPr indent="0" lvl="0" marL="0" rtl="0" algn="ctr">
              <a:spcBef>
                <a:spcPts val="0"/>
              </a:spcBef>
              <a:spcAft>
                <a:spcPts val="0"/>
              </a:spcAft>
              <a:buNone/>
            </a:pPr>
            <a:r>
              <a:rPr lang="en" sz="2700" u="sng">
                <a:solidFill>
                  <a:schemeClr val="lt1"/>
                </a:solidFill>
                <a:latin typeface="Montserrat SemiBold"/>
                <a:ea typeface="Montserrat SemiBold"/>
                <a:cs typeface="Montserrat SemiBold"/>
                <a:sym typeface="Montserrat SemiBold"/>
                <a:hlinkClick r:id="rId5">
                  <a:extLst>
                    <a:ext uri="{A12FA001-AC4F-418D-AE19-62706E023703}">
                      <ahyp:hlinkClr val="tx"/>
                    </a:ext>
                  </a:extLst>
                </a:hlinkClick>
              </a:rPr>
              <a:t>Chris Jordan</a:t>
            </a:r>
            <a:endParaRPr sz="2700">
              <a:solidFill>
                <a:schemeClr val="lt1"/>
              </a:solidFill>
              <a:latin typeface="Montserrat SemiBold"/>
              <a:ea typeface="Montserrat SemiBold"/>
              <a:cs typeface="Montserrat SemiBold"/>
              <a:sym typeface="Montserrat SemiBold"/>
            </a:endParaRPr>
          </a:p>
        </p:txBody>
      </p:sp>
      <p:sp>
        <p:nvSpPr>
          <p:cNvPr id="67" name="Google Shape;67;p15"/>
          <p:cNvSpPr txBox="1"/>
          <p:nvPr/>
        </p:nvSpPr>
        <p:spPr>
          <a:xfrm>
            <a:off x="220775" y="2329375"/>
            <a:ext cx="9034500" cy="229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i="1" lang="en" sz="2400">
                <a:solidFill>
                  <a:srgbClr val="535353"/>
                </a:solidFill>
                <a:highlight>
                  <a:srgbClr val="FFFFFF"/>
                </a:highlight>
                <a:latin typeface="Montserrat SemiBold"/>
                <a:ea typeface="Montserrat SemiBold"/>
                <a:cs typeface="Montserrat SemiBold"/>
                <a:sym typeface="Montserrat SemiBold"/>
              </a:rPr>
              <a:t>Running the Numbers: </a:t>
            </a:r>
            <a:r>
              <a:rPr i="1" lang="en" sz="2300">
                <a:solidFill>
                  <a:srgbClr val="535353"/>
                </a:solidFill>
                <a:highlight>
                  <a:srgbClr val="FFFFFF"/>
                </a:highlight>
                <a:latin typeface="Montserrat SemiBold"/>
                <a:ea typeface="Montserrat SemiBold"/>
                <a:cs typeface="Montserrat SemiBold"/>
                <a:sym typeface="Montserrat SemiBold"/>
              </a:rPr>
              <a:t>An American Self-Portrait, </a:t>
            </a:r>
            <a:r>
              <a:rPr i="1" lang="en" sz="2300">
                <a:solidFill>
                  <a:srgbClr val="525252"/>
                </a:solidFill>
                <a:highlight>
                  <a:srgbClr val="FFFFFF"/>
                </a:highlight>
                <a:latin typeface="Montserrat SemiBold"/>
                <a:ea typeface="Montserrat SemiBold"/>
                <a:cs typeface="Montserrat SemiBold"/>
                <a:sym typeface="Montserrat SemiBold"/>
              </a:rPr>
              <a:t>Shipping Containers</a:t>
            </a:r>
            <a:r>
              <a:rPr i="1" lang="en" sz="2400">
                <a:solidFill>
                  <a:srgbClr val="525252"/>
                </a:solidFill>
                <a:highlight>
                  <a:srgbClr val="FFFFFF"/>
                </a:highlight>
                <a:latin typeface="Montserrat SemiBold"/>
                <a:ea typeface="Montserrat SemiBold"/>
                <a:cs typeface="Montserrat SemiBold"/>
                <a:sym typeface="Montserrat SemiBold"/>
              </a:rPr>
              <a:t>, </a:t>
            </a:r>
            <a:r>
              <a:rPr lang="en" sz="2400">
                <a:solidFill>
                  <a:srgbClr val="525252"/>
                </a:solidFill>
                <a:highlight>
                  <a:srgbClr val="FFFFFF"/>
                </a:highlight>
                <a:latin typeface="Montserrat SemiBold"/>
                <a:ea typeface="Montserrat SemiBold"/>
                <a:cs typeface="Montserrat SemiBold"/>
                <a:sym typeface="Montserrat SemiBold"/>
              </a:rPr>
              <a:t>2007</a:t>
            </a:r>
            <a:endParaRPr sz="2400">
              <a:solidFill>
                <a:srgbClr val="525252"/>
              </a:solidFill>
              <a:highlight>
                <a:srgbClr val="FFFFFF"/>
              </a:highlight>
              <a:latin typeface="Montserrat SemiBold"/>
              <a:ea typeface="Montserrat SemiBold"/>
              <a:cs typeface="Montserrat SemiBold"/>
              <a:sym typeface="Montserrat SemiBold"/>
            </a:endParaRPr>
          </a:p>
          <a:p>
            <a:pPr indent="0" lvl="0" marL="0" rtl="0" algn="l">
              <a:lnSpc>
                <a:spcPct val="115000"/>
              </a:lnSpc>
              <a:spcBef>
                <a:spcPts val="300"/>
              </a:spcBef>
              <a:spcAft>
                <a:spcPts val="600"/>
              </a:spcAft>
              <a:buNone/>
            </a:pPr>
            <a:r>
              <a:rPr lang="en" sz="2400">
                <a:solidFill>
                  <a:srgbClr val="525252"/>
                </a:solidFill>
                <a:highlight>
                  <a:srgbClr val="FFFFFF"/>
                </a:highlight>
                <a:latin typeface="Montserrat"/>
                <a:ea typeface="Montserrat"/>
                <a:cs typeface="Montserrat"/>
                <a:sym typeface="Montserrat"/>
              </a:rPr>
              <a:t>Depicts 38,000 shipping containers, the number of containers processed through American ports every twelve hours.</a:t>
            </a:r>
            <a:endParaRPr sz="2400">
              <a:solidFill>
                <a:srgbClr val="525252"/>
              </a:solidFill>
              <a:highlight>
                <a:srgbClr val="FFFFFF"/>
              </a:highlight>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 name="Shape 71"/>
        <p:cNvGrpSpPr/>
        <p:nvPr/>
      </p:nvGrpSpPr>
      <p:grpSpPr>
        <a:xfrm>
          <a:off x="0" y="0"/>
          <a:ext cx="0" cy="0"/>
          <a:chOff x="0" y="0"/>
          <a:chExt cx="0" cy="0"/>
        </a:xfrm>
      </p:grpSpPr>
      <p:pic>
        <p:nvPicPr>
          <p:cNvPr id="72" name="Google Shape;72;p16"/>
          <p:cNvPicPr preferRelativeResize="0"/>
          <p:nvPr/>
        </p:nvPicPr>
        <p:blipFill>
          <a:blip r:embed="rId4">
            <a:alphaModFix/>
          </a:blip>
          <a:stretch>
            <a:fillRect/>
          </a:stretch>
        </p:blipFill>
        <p:spPr>
          <a:xfrm>
            <a:off x="-632850" y="-1857775"/>
            <a:ext cx="10977350" cy="8226549"/>
          </a:xfrm>
          <a:prstGeom prst="rect">
            <a:avLst/>
          </a:prstGeom>
          <a:noFill/>
          <a:ln>
            <a:noFill/>
          </a:ln>
        </p:spPr>
      </p:pic>
      <p:sp>
        <p:nvSpPr>
          <p:cNvPr id="73" name="Google Shape;73;p16"/>
          <p:cNvSpPr txBox="1"/>
          <p:nvPr/>
        </p:nvSpPr>
        <p:spPr>
          <a:xfrm>
            <a:off x="2985388" y="286538"/>
            <a:ext cx="3173400" cy="507900"/>
          </a:xfrm>
          <a:prstGeom prst="rect">
            <a:avLst/>
          </a:prstGeom>
          <a:noFill/>
          <a:ln>
            <a:noFill/>
          </a:ln>
        </p:spPr>
        <p:txBody>
          <a:bodyPr anchorCtr="0" anchor="t" bIns="45725" lIns="45725" spcFirstLastPara="1" rIns="45725" wrap="square" tIns="45725">
            <a:spAutoFit/>
          </a:bodyPr>
          <a:lstStyle/>
          <a:p>
            <a:pPr indent="0" lvl="0" marL="0" rtl="0" algn="ctr">
              <a:spcBef>
                <a:spcPts val="0"/>
              </a:spcBef>
              <a:spcAft>
                <a:spcPts val="0"/>
              </a:spcAft>
              <a:buNone/>
            </a:pPr>
            <a:r>
              <a:rPr lang="en" sz="2700" u="sng">
                <a:solidFill>
                  <a:schemeClr val="lt1"/>
                </a:solidFill>
                <a:latin typeface="Montserrat SemiBold"/>
                <a:ea typeface="Montserrat SemiBold"/>
                <a:cs typeface="Montserrat SemiBold"/>
                <a:sym typeface="Montserrat SemiBold"/>
                <a:hlinkClick r:id="rId5">
                  <a:extLst>
                    <a:ext uri="{A12FA001-AC4F-418D-AE19-62706E023703}">
                      <ahyp:hlinkClr val="tx"/>
                    </a:ext>
                  </a:extLst>
                </a:hlinkClick>
              </a:rPr>
              <a:t>Chris Jordan</a:t>
            </a:r>
            <a:endParaRPr sz="2700">
              <a:solidFill>
                <a:schemeClr val="lt1"/>
              </a:solidFill>
              <a:latin typeface="Montserrat SemiBold"/>
              <a:ea typeface="Montserrat SemiBold"/>
              <a:cs typeface="Montserrat SemiBold"/>
              <a:sym typeface="Montserrat SemiBold"/>
            </a:endParaRPr>
          </a:p>
        </p:txBody>
      </p:sp>
      <p:sp>
        <p:nvSpPr>
          <p:cNvPr id="74" name="Google Shape;74;p16"/>
          <p:cNvSpPr txBox="1"/>
          <p:nvPr/>
        </p:nvSpPr>
        <p:spPr>
          <a:xfrm>
            <a:off x="338575" y="2232100"/>
            <a:ext cx="9034500" cy="279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i="1" lang="en" sz="2400">
                <a:solidFill>
                  <a:srgbClr val="535353"/>
                </a:solidFill>
                <a:highlight>
                  <a:srgbClr val="FFFFFF"/>
                </a:highlight>
                <a:latin typeface="Montserrat SemiBold"/>
                <a:ea typeface="Montserrat SemiBold"/>
                <a:cs typeface="Montserrat SemiBold"/>
                <a:sym typeface="Montserrat SemiBold"/>
              </a:rPr>
              <a:t>Running the Numbers II: Portraits of global mass culture, </a:t>
            </a:r>
            <a:r>
              <a:rPr i="1" lang="en" sz="2400">
                <a:solidFill>
                  <a:srgbClr val="525252"/>
                </a:solidFill>
                <a:highlight>
                  <a:srgbClr val="FFFFFF"/>
                </a:highlight>
                <a:latin typeface="Montserrat SemiBold"/>
                <a:ea typeface="Montserrat SemiBold"/>
                <a:cs typeface="Montserrat SemiBold"/>
                <a:sym typeface="Montserrat SemiBold"/>
              </a:rPr>
              <a:t>Whale,</a:t>
            </a:r>
            <a:r>
              <a:rPr lang="en" sz="2400">
                <a:solidFill>
                  <a:srgbClr val="525252"/>
                </a:solidFill>
                <a:highlight>
                  <a:srgbClr val="FFFFFF"/>
                </a:highlight>
                <a:latin typeface="Montserrat SemiBold"/>
                <a:ea typeface="Montserrat SemiBold"/>
                <a:cs typeface="Montserrat SemiBold"/>
                <a:sym typeface="Montserrat SemiBold"/>
              </a:rPr>
              <a:t> 2011   </a:t>
            </a:r>
            <a:endParaRPr sz="2400">
              <a:solidFill>
                <a:srgbClr val="525252"/>
              </a:solidFill>
              <a:highlight>
                <a:srgbClr val="FFFFFF"/>
              </a:highlight>
              <a:latin typeface="Montserrat SemiBold"/>
              <a:ea typeface="Montserrat SemiBold"/>
              <a:cs typeface="Montserrat SemiBold"/>
              <a:sym typeface="Montserrat SemiBold"/>
            </a:endParaRPr>
          </a:p>
          <a:p>
            <a:pPr indent="0" lvl="0" marL="0" rtl="0" algn="l">
              <a:lnSpc>
                <a:spcPct val="115000"/>
              </a:lnSpc>
              <a:spcBef>
                <a:spcPts val="600"/>
              </a:spcBef>
              <a:spcAft>
                <a:spcPts val="0"/>
              </a:spcAft>
              <a:buNone/>
            </a:pPr>
            <a:r>
              <a:rPr lang="en" sz="2400">
                <a:solidFill>
                  <a:srgbClr val="525252"/>
                </a:solidFill>
                <a:highlight>
                  <a:srgbClr val="FFFFFF"/>
                </a:highlight>
                <a:latin typeface="Montserrat"/>
                <a:ea typeface="Montserrat"/>
                <a:cs typeface="Montserrat"/>
                <a:sym typeface="Montserrat"/>
              </a:rPr>
              <a:t>Depicts 50,000 plastic bags, equal to the estimated number of pieces of floating plastic in every square mile in the world's oceans</a:t>
            </a:r>
            <a:endParaRPr sz="2400">
              <a:solidFill>
                <a:srgbClr val="525252"/>
              </a:solidFill>
              <a:highlight>
                <a:srgbClr val="FFFFFF"/>
              </a:highlight>
              <a:latin typeface="Montserrat"/>
              <a:ea typeface="Montserrat"/>
              <a:cs typeface="Montserrat"/>
              <a:sym typeface="Montserrat"/>
            </a:endParaRPr>
          </a:p>
          <a:p>
            <a:pPr indent="0" lvl="0" marL="0" rtl="0" algn="l">
              <a:lnSpc>
                <a:spcPct val="115000"/>
              </a:lnSpc>
              <a:spcBef>
                <a:spcPts val="300"/>
              </a:spcBef>
              <a:spcAft>
                <a:spcPts val="600"/>
              </a:spcAft>
              <a:buNone/>
            </a:pPr>
            <a:r>
              <a:t/>
            </a:r>
            <a:endParaRPr sz="2400">
              <a:solidFill>
                <a:srgbClr val="525252"/>
              </a:solidFill>
              <a:highlight>
                <a:srgbClr val="FFFFFF"/>
              </a:highlight>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4">
            <a:alphaModFix/>
          </a:blip>
          <a:srcRect b="-18849" l="0" r="0" t="18850"/>
          <a:stretch/>
        </p:blipFill>
        <p:spPr>
          <a:xfrm>
            <a:off x="0" y="-53875"/>
            <a:ext cx="9144000" cy="8210299"/>
          </a:xfrm>
          <a:prstGeom prst="rect">
            <a:avLst/>
          </a:prstGeom>
          <a:noFill/>
          <a:ln>
            <a:noFill/>
          </a:ln>
        </p:spPr>
      </p:pic>
      <p:sp>
        <p:nvSpPr>
          <p:cNvPr id="80" name="Google Shape;80;p17"/>
          <p:cNvSpPr txBox="1"/>
          <p:nvPr/>
        </p:nvSpPr>
        <p:spPr>
          <a:xfrm>
            <a:off x="2985288" y="266913"/>
            <a:ext cx="3173400" cy="507900"/>
          </a:xfrm>
          <a:prstGeom prst="rect">
            <a:avLst/>
          </a:prstGeom>
          <a:noFill/>
          <a:ln>
            <a:noFill/>
          </a:ln>
        </p:spPr>
        <p:txBody>
          <a:bodyPr anchorCtr="0" anchor="t" bIns="45725" lIns="45725" spcFirstLastPara="1" rIns="45725" wrap="square" tIns="45725">
            <a:spAutoFit/>
          </a:bodyPr>
          <a:lstStyle/>
          <a:p>
            <a:pPr indent="0" lvl="0" marL="0" rtl="0" algn="ctr">
              <a:spcBef>
                <a:spcPts val="0"/>
              </a:spcBef>
              <a:spcAft>
                <a:spcPts val="0"/>
              </a:spcAft>
              <a:buNone/>
            </a:pPr>
            <a:r>
              <a:rPr lang="en" sz="2700" u="sng">
                <a:solidFill>
                  <a:schemeClr val="lt1"/>
                </a:solidFill>
                <a:latin typeface="Montserrat SemiBold"/>
                <a:ea typeface="Montserrat SemiBold"/>
                <a:cs typeface="Montserrat SemiBold"/>
                <a:sym typeface="Montserrat SemiBold"/>
                <a:hlinkClick r:id="rId5">
                  <a:extLst>
                    <a:ext uri="{A12FA001-AC4F-418D-AE19-62706E023703}">
                      <ahyp:hlinkClr val="tx"/>
                    </a:ext>
                  </a:extLst>
                </a:hlinkClick>
              </a:rPr>
              <a:t>Chris Jordan</a:t>
            </a:r>
            <a:endParaRPr sz="2700">
              <a:solidFill>
                <a:schemeClr val="lt1"/>
              </a:solidFill>
              <a:latin typeface="Montserrat SemiBold"/>
              <a:ea typeface="Montserrat SemiBold"/>
              <a:cs typeface="Montserrat SemiBold"/>
              <a:sym typeface="Montserrat SemiBold"/>
            </a:endParaRPr>
          </a:p>
        </p:txBody>
      </p:sp>
      <p:sp>
        <p:nvSpPr>
          <p:cNvPr id="81" name="Google Shape;81;p17"/>
          <p:cNvSpPr txBox="1"/>
          <p:nvPr/>
        </p:nvSpPr>
        <p:spPr>
          <a:xfrm>
            <a:off x="322050" y="2402900"/>
            <a:ext cx="8499900" cy="372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i="1" lang="en" sz="2400">
                <a:solidFill>
                  <a:srgbClr val="535353"/>
                </a:solidFill>
                <a:highlight>
                  <a:srgbClr val="FFFFFF"/>
                </a:highlight>
                <a:latin typeface="Montserrat SemiBold"/>
                <a:ea typeface="Montserrat SemiBold"/>
                <a:cs typeface="Montserrat SemiBold"/>
                <a:sym typeface="Montserrat SemiBold"/>
              </a:rPr>
              <a:t>Running the Numbers II: Portraits of global mass culture, </a:t>
            </a:r>
            <a:r>
              <a:rPr i="1" lang="en" sz="2400">
                <a:solidFill>
                  <a:srgbClr val="535353"/>
                </a:solidFill>
                <a:highlight>
                  <a:srgbClr val="FFFFFF"/>
                </a:highlight>
                <a:latin typeface="Montserrat SemiBold"/>
                <a:ea typeface="Montserrat SemiBold"/>
                <a:cs typeface="Montserrat SemiBold"/>
                <a:sym typeface="Montserrat SemiBold"/>
              </a:rPr>
              <a:t>Gyre, </a:t>
            </a:r>
            <a:r>
              <a:rPr lang="en" sz="2400">
                <a:solidFill>
                  <a:srgbClr val="535353"/>
                </a:solidFill>
                <a:highlight>
                  <a:srgbClr val="FFFFFF"/>
                </a:highlight>
                <a:latin typeface="Montserrat SemiBold"/>
                <a:ea typeface="Montserrat SemiBold"/>
                <a:cs typeface="Montserrat SemiBold"/>
                <a:sym typeface="Montserrat SemiBold"/>
              </a:rPr>
              <a:t>2009</a:t>
            </a:r>
            <a:r>
              <a:rPr i="1" lang="en" sz="2400">
                <a:solidFill>
                  <a:srgbClr val="535353"/>
                </a:solidFill>
                <a:highlight>
                  <a:srgbClr val="FFFFFF"/>
                </a:highlight>
                <a:latin typeface="Montserrat SemiBold"/>
                <a:ea typeface="Montserrat SemiBold"/>
                <a:cs typeface="Montserrat SemiBold"/>
                <a:sym typeface="Montserrat SemiBold"/>
              </a:rPr>
              <a:t>    </a:t>
            </a:r>
            <a:endParaRPr i="1" sz="2400">
              <a:solidFill>
                <a:srgbClr val="535353"/>
              </a:solidFill>
              <a:highlight>
                <a:srgbClr val="FFFFFF"/>
              </a:highlight>
              <a:latin typeface="Montserrat SemiBold"/>
              <a:ea typeface="Montserrat SemiBold"/>
              <a:cs typeface="Montserrat SemiBold"/>
              <a:sym typeface="Montserrat SemiBold"/>
            </a:endParaRPr>
          </a:p>
          <a:p>
            <a:pPr indent="0" lvl="0" marL="0" rtl="0" algn="l">
              <a:lnSpc>
                <a:spcPct val="115000"/>
              </a:lnSpc>
              <a:spcBef>
                <a:spcPts val="600"/>
              </a:spcBef>
              <a:spcAft>
                <a:spcPts val="0"/>
              </a:spcAft>
              <a:buNone/>
            </a:pPr>
            <a:r>
              <a:rPr lang="en" sz="2400">
                <a:solidFill>
                  <a:srgbClr val="535353"/>
                </a:solidFill>
                <a:highlight>
                  <a:srgbClr val="FFFFFF"/>
                </a:highlight>
                <a:latin typeface="Montserrat"/>
                <a:ea typeface="Montserrat"/>
                <a:cs typeface="Montserrat"/>
                <a:sym typeface="Montserrat"/>
              </a:rPr>
              <a:t>Depicts 2.4 million pieces of plastic, equal to the estimated number of pounds of plastic pollution that enter the world's oceans every hour. All of the plastic in this image was collected from the Pacific Ocean.</a:t>
            </a:r>
            <a:endParaRPr sz="2400">
              <a:solidFill>
                <a:srgbClr val="535353"/>
              </a:solidFill>
              <a:highlight>
                <a:srgbClr val="FFFFFF"/>
              </a:highlight>
              <a:latin typeface="Montserrat"/>
              <a:ea typeface="Montserrat"/>
              <a:cs typeface="Montserrat"/>
              <a:sym typeface="Montserrat"/>
            </a:endParaRPr>
          </a:p>
          <a:p>
            <a:pPr indent="0" lvl="0" marL="0" rtl="0" algn="l">
              <a:lnSpc>
                <a:spcPct val="115000"/>
              </a:lnSpc>
              <a:spcBef>
                <a:spcPts val="600"/>
              </a:spcBef>
              <a:spcAft>
                <a:spcPts val="0"/>
              </a:spcAft>
              <a:buNone/>
            </a:pPr>
            <a:r>
              <a:t/>
            </a:r>
            <a:endParaRPr i="1" sz="2400">
              <a:solidFill>
                <a:srgbClr val="535353"/>
              </a:solidFill>
              <a:highlight>
                <a:srgbClr val="FFFFFF"/>
              </a:highlight>
              <a:latin typeface="Montserrat SemiBold"/>
              <a:ea typeface="Montserrat SemiBold"/>
              <a:cs typeface="Montserrat SemiBold"/>
              <a:sym typeface="Montserrat SemiBold"/>
            </a:endParaRPr>
          </a:p>
          <a:p>
            <a:pPr indent="0" lvl="0" marL="0" rtl="0" algn="l">
              <a:lnSpc>
                <a:spcPct val="115000"/>
              </a:lnSpc>
              <a:spcBef>
                <a:spcPts val="300"/>
              </a:spcBef>
              <a:spcAft>
                <a:spcPts val="600"/>
              </a:spcAft>
              <a:buNone/>
            </a:pPr>
            <a:r>
              <a:t/>
            </a:r>
            <a:endParaRPr sz="2400">
              <a:solidFill>
                <a:srgbClr val="525252"/>
              </a:solidFill>
              <a:highlight>
                <a:srgbClr val="FFFFFF"/>
              </a:highlight>
              <a:latin typeface="Montserrat SemiBold"/>
              <a:ea typeface="Montserrat SemiBold"/>
              <a:cs typeface="Montserrat SemiBold"/>
              <a:sym typeface="Montserr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0" y="591657"/>
            <a:ext cx="9144003" cy="4621094"/>
          </a:xfrm>
          <a:prstGeom prst="rect">
            <a:avLst/>
          </a:prstGeom>
          <a:noFill/>
          <a:ln>
            <a:noFill/>
          </a:ln>
        </p:spPr>
      </p:pic>
      <p:sp>
        <p:nvSpPr>
          <p:cNvPr id="87" name="Google Shape;87;p18"/>
          <p:cNvSpPr txBox="1"/>
          <p:nvPr/>
        </p:nvSpPr>
        <p:spPr>
          <a:xfrm>
            <a:off x="660850" y="1197563"/>
            <a:ext cx="5134200" cy="4773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2500">
                <a:solidFill>
                  <a:srgbClr val="C4AE66"/>
                </a:solidFill>
                <a:latin typeface="Montserrat SemiBold"/>
                <a:ea typeface="Montserrat SemiBold"/>
                <a:cs typeface="Montserrat SemiBold"/>
                <a:sym typeface="Montserrat SemiBold"/>
              </a:rPr>
              <a:t>Mea Duke</a:t>
            </a:r>
            <a:endParaRPr sz="2500">
              <a:solidFill>
                <a:srgbClr val="C4AE66"/>
              </a:solidFill>
              <a:latin typeface="Montserrat SemiBold"/>
              <a:ea typeface="Montserrat SemiBold"/>
              <a:cs typeface="Montserrat SemiBold"/>
              <a:sym typeface="Montserrat SemiBold"/>
            </a:endParaRPr>
          </a:p>
        </p:txBody>
      </p:sp>
      <p:sp>
        <p:nvSpPr>
          <p:cNvPr id="88" name="Google Shape;88;p18"/>
          <p:cNvSpPr txBox="1"/>
          <p:nvPr/>
        </p:nvSpPr>
        <p:spPr>
          <a:xfrm>
            <a:off x="660850" y="1621000"/>
            <a:ext cx="3918300" cy="8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2"/>
                </a:solidFill>
                <a:latin typeface="Montserrat Light"/>
                <a:ea typeface="Montserrat Light"/>
                <a:cs typeface="Montserrat Light"/>
                <a:sym typeface="Montserrat Light"/>
              </a:rPr>
              <a:t>The Port is the Storm</a:t>
            </a:r>
            <a:r>
              <a:rPr lang="en" sz="1800">
                <a:solidFill>
                  <a:schemeClr val="dk2"/>
                </a:solidFill>
                <a:latin typeface="Montserrat Light"/>
                <a:ea typeface="Montserrat Light"/>
                <a:cs typeface="Montserrat Light"/>
                <a:sym typeface="Montserrat Light"/>
              </a:rPr>
              <a:t>, 2017</a:t>
            </a:r>
            <a:endParaRPr sz="1800">
              <a:solidFill>
                <a:schemeClr val="dk2"/>
              </a:solidFill>
              <a:latin typeface="Montserrat Light"/>
              <a:ea typeface="Montserrat Light"/>
              <a:cs typeface="Montserrat Light"/>
              <a:sym typeface="Montserrat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9"/>
          <p:cNvSpPr txBox="1"/>
          <p:nvPr/>
        </p:nvSpPr>
        <p:spPr>
          <a:xfrm>
            <a:off x="-2338525" y="1278750"/>
            <a:ext cx="8112000" cy="1293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Clr>
                <a:schemeClr val="dk1"/>
              </a:buClr>
              <a:buSzPts val="600"/>
              <a:buFont typeface="Arial"/>
              <a:buNone/>
            </a:pPr>
            <a:r>
              <a:t/>
            </a:r>
            <a:endParaRPr sz="5700">
              <a:solidFill>
                <a:srgbClr val="C4AE66"/>
              </a:solidFill>
              <a:latin typeface="Sorts Mill Goudy"/>
              <a:ea typeface="Sorts Mill Goudy"/>
              <a:cs typeface="Sorts Mill Goudy"/>
              <a:sym typeface="Sorts Mill Goudy"/>
            </a:endParaRPr>
          </a:p>
          <a:p>
            <a:pPr indent="0" lvl="0" marL="0" rtl="0" algn="ctr">
              <a:spcBef>
                <a:spcPts val="0"/>
              </a:spcBef>
              <a:spcAft>
                <a:spcPts val="0"/>
              </a:spcAft>
              <a:buNone/>
            </a:pPr>
            <a:r>
              <a:rPr b="1" lang="en" sz="2100">
                <a:solidFill>
                  <a:srgbClr val="C4AE66"/>
                </a:solidFill>
                <a:latin typeface="Outfit"/>
                <a:ea typeface="Outfit"/>
                <a:cs typeface="Outfit"/>
                <a:sym typeface="Outfit"/>
              </a:rPr>
              <a:t>Mea Duke</a:t>
            </a:r>
            <a:endParaRPr b="1" sz="2100">
              <a:solidFill>
                <a:srgbClr val="C4AE66"/>
              </a:solidFill>
              <a:latin typeface="Outfit"/>
              <a:ea typeface="Outfit"/>
              <a:cs typeface="Outfit"/>
              <a:sym typeface="Outfit"/>
            </a:endParaRPr>
          </a:p>
        </p:txBody>
      </p:sp>
      <p:pic>
        <p:nvPicPr>
          <p:cNvPr id="94" name="Google Shape;94;p19"/>
          <p:cNvPicPr preferRelativeResize="0"/>
          <p:nvPr/>
        </p:nvPicPr>
        <p:blipFill>
          <a:blip r:embed="rId4">
            <a:alphaModFix/>
          </a:blip>
          <a:stretch>
            <a:fillRect/>
          </a:stretch>
        </p:blipFill>
        <p:spPr>
          <a:xfrm>
            <a:off x="3383900" y="493600"/>
            <a:ext cx="4156300" cy="4156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27588" y="602300"/>
            <a:ext cx="9199176" cy="454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774638" y="0"/>
            <a:ext cx="7594732"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